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30.svg" ContentType="image/svg+xml"/>
  <Override PartName="/ppt/media/image33.svg" ContentType="image/svg+xml"/>
  <Override PartName="/ppt/media/image35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svg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svg"/><Relationship Id="rId8" Type="http://schemas.openxmlformats.org/officeDocument/2006/relationships/image" Target="../media/image16.png"/><Relationship Id="rId7" Type="http://schemas.openxmlformats.org/officeDocument/2006/relationships/image" Target="../media/image15.svg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svg"/><Relationship Id="rId7" Type="http://schemas.openxmlformats.org/officeDocument/2006/relationships/image" Target="../media/image24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7.svg"/><Relationship Id="rId1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5.svg"/><Relationship Id="rId6" Type="http://schemas.openxmlformats.org/officeDocument/2006/relationships/image" Target="../media/image14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0.svg"/><Relationship Id="rId1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44.svg"/><Relationship Id="rId7" Type="http://schemas.openxmlformats.org/officeDocument/2006/relationships/image" Target="../media/image43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42.svg"/><Relationship Id="rId3" Type="http://schemas.openxmlformats.org/officeDocument/2006/relationships/image" Target="../media/image41.png"/><Relationship Id="rId2" Type="http://schemas.openxmlformats.org/officeDocument/2006/relationships/image" Target="../media/image9.sv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6.svg"/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position: 'relative', overflow: 'hidden', background: 'radial-gradient(circle at 12% 16%, rgba(37,99,235,0.16) 0%, rgba(37,99,235,0) 42%), radial-gradient(circle at 26% 96%, rgba(6,182,212,0.14) 0%, rgba(6,182,212,0) 40%), linear-gradient(135deg, #EAF2FF 0%, #F5F7FB 60%, #FFFFFF 100%)', fontFamily: &quot;'Microsoft YaHei', 'PingFang SC', sans-serif&quot; }}&gt;&#10;&#10;    &lt;Box style={{ position: 'absolute', top: 0, right: 0, width: 720, height: 720 }}&gt;&#10;        &lt;Image src=&quot;assets/hero_cover.png&quot; style={{ width: 720, height: 720, objectFit: 'cover' }} /&gt;&#10;        &lt;Box style={{ position: 'absolute', top: 0, left: 0, width: 320, height: 720, background: 'linear-gradient(90deg, #F2F4FA 0%, rgba(242,244,250,0.9) 50%, rgba(242,244,250,0) 100%)' }} /&gt;&#10;    &lt;/Box&gt;&#10;&#10;    &lt;Box style={{ position: 'relative', zIndex: 2, width: 640, height: 720, paddingTop: 68, paddingBottom: 60, paddingLeft: 72, justifyContent: 'space-between' }}&gt;&#10;        &lt;Box style={{ flexDirection: 'row', alignItems: 'center', gap: 12 }}&gt;&#10;            &lt;Image src=&quot;assets/cloud_logo.png&quot; style={{ width: 46, height: 46, borderRadius: 12 }} /&gt;&#10;            &lt;Text style={{ fontSize: 20, fontWeight: 'bold', color: '#2563EB', letterSpacing: 1 }}&gt;云涟智能 · YUNLIAN&lt;/Text&gt;&#10;        &lt;/Box&gt;&#10;&#10;        &lt;Box style={{ gap: 20 }}&gt;&#10;            &lt;Text style={{ fontSize: 58, fontWeight: 800, color: '#1E293B', lineHeight: 1.16 }}&gt;&#10;                云涟&lt;span style={{ color: '#2563EB' }}&gt;简历提取&lt;/span&gt;工具&#10;            &lt;/Text&gt;&#10;            &lt;Text style={{ fontSize: 26, color: '#475569', lineHeight: 1.5 }}&gt;&#10;                批量简历智能提取 · 金融 HR 的效率引擎&#10;            &lt;/Text&gt;&#10;            &lt;Box style={{ flexDirection: 'row', gap: 10, flexWrap: 'wrap', marginTop: 8 }}&gt;&#10;                {['PDF / Word / 图片', '7 字段自动落表', 'AI 增强识别', '纯离线安全'].map((t, i) =&gt; (&#10;                    &lt;Box key={i} style={{ paddingLeft: 16, paddingRight: 16, paddingTop: 8, paddingBottom: 8, borderRadius: 20, background: 'rgba(37,99,235,0.10)', border: '1px solid rgba(37,99,235,0.22)' }}&gt;&#10;                        &lt;Text style={{ fontSize: 16, color: '#2563EB', fontWeight: 600 }}&gt;{t}&lt;/Text&gt;&#10;                    &lt;/Box&gt;&#10;                ))}&#10;            &lt;/Box&gt;&#10;        &lt;/Box&gt;&#10;&#10;        &lt;Text style={{ fontSize: 16, color: '#64748B' }}&gt;云涟智能 · 让简历处理更高效      |      v1.2.1 离线版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563EB">
                  <a:alpha val="16000"/>
                </a:srgbClr>
              </a:gs>
              <a:gs pos="42000">
                <a:srgbClr val="2563EB">
                  <a:alpha val="0"/>
                </a:srgbClr>
              </a:gs>
            </a:gsLst>
            <a:path path="circle">
              <a:fillToRect l="12000" t="16000" r="88000" b="84000"/>
            </a:path>
          </a:gradFill>
        </p:spPr>
        <p:txBody>
          <a:bodyPr/>
          <a:p/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B6D4">
                  <a:alpha val="14000"/>
                </a:srgbClr>
              </a:gs>
              <a:gs pos="40000">
                <a:srgbClr val="06B6D4">
                  <a:alpha val="0"/>
                </a:srgbClr>
              </a:gs>
            </a:gsLst>
            <a:path path="circle">
              <a:fillToRect l="26000" t="96000" r="74000" b="4000"/>
            </a:path>
          </a:gradFill>
        </p:spPr>
        <p:txBody>
          <a:bodyPr/>
          <a:p/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AF2FF"/>
              </a:gs>
              <a:gs pos="60000">
                <a:srgbClr val="F5F7FB"/>
              </a:gs>
              <a:gs pos="100000">
                <a:srgbClr val="FFFFFF"/>
              </a:gs>
            </a:gsLst>
            <a:lin ang="2700000" scaled="1"/>
          </a:gradFill>
        </p:spPr>
        <p:txBody>
          <a:bodyPr/>
          <a:p/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15729" r="15729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334000" y="0"/>
            <a:ext cx="3048000" cy="6858000"/>
          </a:xfrm>
          <a:prstGeom prst="rect">
            <a:avLst/>
          </a:prstGeom>
          <a:gradFill>
            <a:gsLst>
              <a:gs pos="0">
                <a:srgbClr val="F2F4FA"/>
              </a:gs>
              <a:gs pos="50000">
                <a:srgbClr val="F2F4FA">
                  <a:alpha val="90000"/>
                </a:srgbClr>
              </a:gs>
              <a:gs pos="100000">
                <a:srgbClr val="F2F4FA">
                  <a:alpha val="0"/>
                </a:srgbClr>
              </a:gs>
            </a:gsLst>
            <a:lin ang="0" scaled="1"/>
          </a:gradFill>
        </p:spPr>
        <p:txBody>
          <a:bodyPr/>
          <a:p/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47700"/>
            <a:ext cx="438150" cy="438150"/>
          </a:xfrm>
          <a:prstGeom prst="roundRect">
            <a:avLst>
              <a:gd name="adj" fmla="val 26087"/>
            </a:avLst>
          </a:prstGeom>
        </p:spPr>
      </p:pic>
      <p:sp>
        <p:nvSpPr>
          <p:cNvPr id="8" name="文本框 7" descr="{&quot;isTemplate&quot;:true,&quot;type&quot;:&quot;text&quot;}"/>
          <p:cNvSpPr txBox="1"/>
          <p:nvPr/>
        </p:nvSpPr>
        <p:spPr>
          <a:xfrm>
            <a:off x="1238250" y="752475"/>
            <a:ext cx="20002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 spc="75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云涟智能</a:t>
            </a:r>
            <a:r>
              <a:rPr lang="en-US" sz="1500" b="1" spc="75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 · YUNLIAN</a:t>
            </a:r>
            <a:endParaRPr lang="en-US" sz="1500" b="1" spc="75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 descr="{&quot;isTemplate&quot;:true,&quot;type&quot;:&quot;text&quot;}"/>
          <p:cNvSpPr txBox="1"/>
          <p:nvPr/>
        </p:nvSpPr>
        <p:spPr>
          <a:xfrm>
            <a:off x="685800" y="2362200"/>
            <a:ext cx="5410200" cy="771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6000"/>
              </a:lnSpc>
            </a:pPr>
            <a:r>
              <a:rPr lang="zh-CN" sz="43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云涟</a:t>
            </a:r>
            <a:r>
              <a:rPr lang="zh-CN" sz="4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简历提取</a:t>
            </a:r>
            <a:r>
              <a:rPr lang="zh-CN" sz="43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工具</a:t>
            </a:r>
            <a:endParaRPr lang="zh-CN" sz="43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 descr="{&quot;isTemplate&quot;:true,&quot;type&quot;:&quot;text&quot;}"/>
          <p:cNvSpPr txBox="1"/>
          <p:nvPr/>
        </p:nvSpPr>
        <p:spPr>
          <a:xfrm>
            <a:off x="685800" y="3324225"/>
            <a:ext cx="5410200" cy="4476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95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批量简历智能提取</a:t>
            </a:r>
            <a:r>
              <a:rPr lang="en-US" sz="195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95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金融</a:t>
            </a:r>
            <a:r>
              <a:rPr lang="en-US" sz="195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HR </a:t>
            </a:r>
            <a:r>
              <a:rPr lang="zh-CN" sz="195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的效率引擎</a:t>
            </a:r>
            <a:endParaRPr lang="zh-CN" sz="195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85800" y="4038600"/>
            <a:ext cx="1666875" cy="342900"/>
          </a:xfrm>
          <a:prstGeom prst="roundRect">
            <a:avLst>
              <a:gd name="adj" fmla="val 55556"/>
            </a:avLst>
          </a:prstGeom>
          <a:solidFill>
            <a:srgbClr val="2563EB">
              <a:alpha val="10000"/>
            </a:srgbClr>
          </a:solidFill>
          <a:ln w="12700">
            <a:solidFill>
              <a:srgbClr val="2563EB">
                <a:alpha val="2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文本框 11" descr="{&quot;isTemplate&quot;:true,&quot;type&quot;:&quot;text&quot;}"/>
          <p:cNvSpPr txBox="1"/>
          <p:nvPr/>
        </p:nvSpPr>
        <p:spPr>
          <a:xfrm>
            <a:off x="838200" y="4114800"/>
            <a:ext cx="136207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PDF / Word / </a:t>
            </a:r>
            <a:r>
              <a:rPr lang="zh-CN" sz="12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图片</a:t>
            </a:r>
            <a:endParaRPr lang="zh-CN" sz="12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447925" y="4038600"/>
            <a:ext cx="1362075" cy="342900"/>
          </a:xfrm>
          <a:prstGeom prst="roundRect">
            <a:avLst>
              <a:gd name="adj" fmla="val 55556"/>
            </a:avLst>
          </a:prstGeom>
          <a:solidFill>
            <a:srgbClr val="2563EB">
              <a:alpha val="10000"/>
            </a:srgbClr>
          </a:solidFill>
          <a:ln w="12700">
            <a:solidFill>
              <a:srgbClr val="2563EB">
                <a:alpha val="2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2600325" y="4114800"/>
            <a:ext cx="105727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7 </a:t>
            </a:r>
            <a:r>
              <a:rPr lang="zh-CN" sz="12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字段自动落表</a:t>
            </a:r>
            <a:endParaRPr lang="zh-CN" sz="12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3905250" y="4038600"/>
            <a:ext cx="1133475" cy="342900"/>
          </a:xfrm>
          <a:prstGeom prst="roundRect">
            <a:avLst>
              <a:gd name="adj" fmla="val 55556"/>
            </a:avLst>
          </a:prstGeom>
          <a:solidFill>
            <a:srgbClr val="2563EB">
              <a:alpha val="10000"/>
            </a:srgbClr>
          </a:solidFill>
          <a:ln w="12700">
            <a:solidFill>
              <a:srgbClr val="2563EB">
                <a:alpha val="2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文本框 15" descr="{&quot;isTemplate&quot;:true,&quot;type&quot;:&quot;text&quot;}"/>
          <p:cNvSpPr txBox="1"/>
          <p:nvPr/>
        </p:nvSpPr>
        <p:spPr>
          <a:xfrm>
            <a:off x="4057650" y="4114800"/>
            <a:ext cx="82867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2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增强识别</a:t>
            </a:r>
            <a:endParaRPr lang="zh-CN" sz="12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85800" y="4476750"/>
            <a:ext cx="1066800" cy="342900"/>
          </a:xfrm>
          <a:prstGeom prst="roundRect">
            <a:avLst>
              <a:gd name="adj" fmla="val 55556"/>
            </a:avLst>
          </a:prstGeom>
          <a:solidFill>
            <a:srgbClr val="2563EB">
              <a:alpha val="10000"/>
            </a:srgbClr>
          </a:solidFill>
          <a:ln w="12700">
            <a:solidFill>
              <a:srgbClr val="2563EB">
                <a:alpha val="2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文本框 17" descr="{&quot;isTemplate&quot;:true,&quot;type&quot;:&quot;text&quot;}"/>
          <p:cNvSpPr txBox="1"/>
          <p:nvPr/>
        </p:nvSpPr>
        <p:spPr>
          <a:xfrm>
            <a:off x="838200" y="4552950"/>
            <a:ext cx="7620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纯离线安全</a:t>
            </a:r>
            <a:endParaRPr lang="zh-CN" sz="12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 descr="{&quot;isTemplate&quot;:true,&quot;type&quot;:&quot;text&quot;}"/>
          <p:cNvSpPr txBox="1"/>
          <p:nvPr/>
        </p:nvSpPr>
        <p:spPr>
          <a:xfrm>
            <a:off x="685800" y="6096000"/>
            <a:ext cx="54102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云涟智能</a:t>
            </a:r>
            <a:r>
              <a:rPr lang="en-US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让简历处理更高效</a:t>
            </a:r>
            <a:r>
              <a:rPr lang="en-US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      |      v1.2.1 </a:t>
            </a:r>
            <a:endParaRPr lang="zh-CN"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 descr="&lt;Slide style={{ width: 1280, height: 720, background: '#FFFFFF', fontFamily: &quot;'Microsoft YaHei', 'PingFang SC', sans-serif&quot;, paddingLeft: 60, paddingRight: 60, paddingTop: 20, position: 'relative' }}&gt;&#10;    &lt;Box style={{ height: 100, justifyContent: 'center', gap: 8 }}&gt;&#10;        &lt;Box style={{ flexDirection: 'row', alignItems: 'center', gap: 14 }}&gt;&#10;            &lt;Box style={{ width: 6, height: 34, borderRadius: 3, background: '#2563EB' }} /&gt;&#10;            &lt;Text style={{ fontSize: 34, fontWeight: 'bold', color: '#1E293B' }}&gt;简历处理的真实痛点&lt;/Text&gt;&#10;        &lt;/Box&gt;&#10;        &lt;Text style={{ fontSize: 16, color: '#64748B', marginLeft: 20 }}&gt;三类问题叠加，HR 团队大量时间耗在低价值的机械搬运上&lt;/Text&gt;&#10;    &lt;/Box&gt;&#10;&#10;    &lt;Box style={{ height: 540, gap: 20 }}&gt;&#10;        &lt;Box style={{ height: 220, width: 1160, borderRadius: 16, overflow: 'hidden', background: '#EEF2F8' }}&gt;&#10;            &lt;Image src=&quot;assets/pain_heap.png&quot; style={{ width: 1160, height: 220, objectFit: 'cover' }} /&gt;&#10;        &lt;/Box&gt;&#10;        &lt;Box style={{ flex: 1, flexDirection: 'row', gap: 20 }}&gt;&#10;            {[&#10;                { icon: 'clipboard-list', title: '逐份手工录入', desc: 'PDF、图片、Word 混排，字段靠肉眼逐份复制粘贴，一份简历就要花上 3–5 分钟，批量时更是看不到头。' },&#10;                { icon: 'file-circle-exclamation', title: '格式千差万别', desc: '扫描件、图片版式、双栏排版各不相同，批量处理时字段经常错位或漏读，返工成本极高。' },&#10;                { icon: 'shield-halved', title: '隐私合规风险', desc: '简历含手机号、身份证号等敏感信息，上传第三方云端处理存在泄露隐患，金融行业尤为敏感。' }&#10;            ].map((c, i) =&gt; (&#10;                &lt;Box key={i} style={{ flex: 1, padding: 24, borderRadius: 16, background: '#F5F8FC', border: '1px solid #E2E8F0', gap: 14 }}&gt;&#10;                    &lt;FAIcon name={c.icon} style={{ fill: '#2563EB', width: 48, height: 48 }} /&gt;&#10;                    &lt;Text style={{ fontSize: 22, fontWeight: 'bold', color: '#1E293B' }}&gt;{c.title}&lt;/Text&gt;&#10;                    &lt;Text style={{ fontSize: 16, color: '#475569', lineHeight: 1.6 }}&gt;{c.desc}&lt;/Text&gt;&#10;                &lt;/Box&gt;&#10;            ))}&#10;        &lt;/Box&gt;&#10;    &lt;/Box&gt;&#10;&#10;    &lt;Box style={{ height: 60, flexDirection: 'row', justifyContent: 'space-between', alignItems: 'center' }}&gt;&#10;        &lt;Text style={{ fontSize: 14, color: '#94A3B8' }}&gt;云涟简历提取工具&lt;/Text&gt;&#10;        &lt;Text style={{ fontSize: 14, color: '#94A3B8' }}&gt;02 / 10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3" name="圆角矩形 32"/>
          <p:cNvSpPr/>
          <p:nvPr/>
        </p:nvSpPr>
        <p:spPr>
          <a:xfrm>
            <a:off x="571500" y="381000"/>
            <a:ext cx="57150" cy="3238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</p:spPr>
        <p:txBody>
          <a:bodyPr/>
          <a:p/>
        </p:txBody>
      </p:sp>
      <p:sp>
        <p:nvSpPr>
          <p:cNvPr id="34" name="文本框 33" descr="{&quot;isTemplate&quot;:true,&quot;type&quot;:&quot;text&quot;}"/>
          <p:cNvSpPr txBox="1"/>
          <p:nvPr/>
        </p:nvSpPr>
        <p:spPr>
          <a:xfrm>
            <a:off x="762000" y="342900"/>
            <a:ext cx="291465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简历处理的真实痛点</a:t>
            </a:r>
            <a:endParaRPr lang="zh-CN" sz="25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 descr="{&quot;isTemplate&quot;:true,&quot;type&quot;:&quot;text&quot;}"/>
          <p:cNvSpPr txBox="1"/>
          <p:nvPr/>
        </p:nvSpPr>
        <p:spPr>
          <a:xfrm>
            <a:off x="762000" y="809625"/>
            <a:ext cx="10858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三类问题叠加，</a:t>
            </a:r>
            <a:r>
              <a:rPr lang="en-US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HR </a:t>
            </a: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团队大量时间耗在低价值的机械搬运上</a:t>
            </a:r>
            <a:endParaRPr lang="zh-CN"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571500" y="1143000"/>
            <a:ext cx="11049000" cy="2095500"/>
          </a:xfrm>
          <a:prstGeom prst="roundRect">
            <a:avLst>
              <a:gd name="adj" fmla="val 7273"/>
            </a:avLst>
          </a:prstGeom>
          <a:solidFill>
            <a:srgbClr val="EEF2F8"/>
          </a:solidFill>
        </p:spPr>
        <p:txBody>
          <a:bodyPr/>
          <a:p/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/>
          <a:srcRect t="33598" b="33598"/>
          <a:stretch>
            <a:fillRect/>
          </a:stretch>
        </p:blipFill>
        <p:spPr>
          <a:xfrm>
            <a:off x="571500" y="1143000"/>
            <a:ext cx="11049000" cy="2095500"/>
          </a:xfrm>
          <a:custGeom>
            <a:avLst/>
            <a:gdLst/>
            <a:ahLst/>
            <a:cxnLst/>
            <a:pathLst>
              <a:path w="1160" h="220">
                <a:moveTo>
                  <a:pt x="1144" y="0"/>
                </a:moveTo>
                <a:cubicBezTo>
                  <a:pt x="1153" y="0"/>
                  <a:pt x="1160" y="7"/>
                  <a:pt x="1160" y="16"/>
                </a:cubicBezTo>
                <a:lnTo>
                  <a:pt x="1160" y="204"/>
                </a:lnTo>
                <a:cubicBezTo>
                  <a:pt x="1160" y="213"/>
                  <a:pt x="1153" y="220"/>
                  <a:pt x="1144" y="220"/>
                </a:cubicBezTo>
                <a:lnTo>
                  <a:pt x="16" y="220"/>
                </a:lnTo>
                <a:cubicBezTo>
                  <a:pt x="7" y="220"/>
                  <a:pt x="0" y="213"/>
                  <a:pt x="0" y="204"/>
                </a:cubicBez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1144" y="0"/>
                </a:lnTo>
                <a:close/>
              </a:path>
            </a:pathLst>
          </a:custGeom>
        </p:spPr>
      </p:pic>
      <p:sp>
        <p:nvSpPr>
          <p:cNvPr id="38" name="圆角矩形 37"/>
          <p:cNvSpPr/>
          <p:nvPr/>
        </p:nvSpPr>
        <p:spPr>
          <a:xfrm>
            <a:off x="571500" y="3429000"/>
            <a:ext cx="3552825" cy="2857500"/>
          </a:xfrm>
          <a:prstGeom prst="roundRect">
            <a:avLst>
              <a:gd name="adj" fmla="val 5333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100" y="3657600"/>
            <a:ext cx="457200" cy="457200"/>
          </a:xfrm>
          <a:prstGeom prst="rect">
            <a:avLst/>
          </a:prstGeom>
        </p:spPr>
      </p:pic>
      <p:sp>
        <p:nvSpPr>
          <p:cNvPr id="40" name="文本框 39" descr="{&quot;isTemplate&quot;:true,&quot;type&quot;:&quot;text&quot;}"/>
          <p:cNvSpPr txBox="1"/>
          <p:nvPr/>
        </p:nvSpPr>
        <p:spPr>
          <a:xfrm>
            <a:off x="800100" y="4248150"/>
            <a:ext cx="3095625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逐份手工录入</a:t>
            </a:r>
            <a:endParaRPr lang="zh-CN" sz="16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 descr="{&quot;isTemplate&quot;:true,&quot;type&quot;:&quot;text&quot;}"/>
          <p:cNvSpPr txBox="1"/>
          <p:nvPr/>
        </p:nvSpPr>
        <p:spPr>
          <a:xfrm>
            <a:off x="800100" y="4638675"/>
            <a:ext cx="3095625" cy="885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PDF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、图片、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Word 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混排，字段靠肉眼逐份复制粘贴，一份简历就要花上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3–5 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分钟，批量时更是看不到头。</a:t>
            </a:r>
            <a:endParaRPr lang="zh-CN" sz="120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4314825" y="3429000"/>
            <a:ext cx="3562350" cy="2857500"/>
          </a:xfrm>
          <a:prstGeom prst="roundRect">
            <a:avLst>
              <a:gd name="adj" fmla="val 5333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43425" y="3657600"/>
            <a:ext cx="457200" cy="457200"/>
          </a:xfrm>
          <a:prstGeom prst="rect">
            <a:avLst/>
          </a:prstGeom>
        </p:spPr>
      </p:pic>
      <p:sp>
        <p:nvSpPr>
          <p:cNvPr id="44" name="文本框 43" descr="{&quot;isTemplate&quot;:true,&quot;type&quot;:&quot;text&quot;}"/>
          <p:cNvSpPr txBox="1"/>
          <p:nvPr/>
        </p:nvSpPr>
        <p:spPr>
          <a:xfrm>
            <a:off x="4543425" y="4248150"/>
            <a:ext cx="31051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格式千差万别</a:t>
            </a:r>
            <a:endParaRPr lang="zh-CN" sz="16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 descr="{&quot;isTemplate&quot;:true,&quot;type&quot;:&quot;text&quot;}"/>
          <p:cNvSpPr txBox="1"/>
          <p:nvPr/>
        </p:nvSpPr>
        <p:spPr>
          <a:xfrm>
            <a:off x="4543425" y="4638675"/>
            <a:ext cx="3105150" cy="5905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扫描件、图片版式、双栏排版各不相同，批量处理时字段经常错位或漏读，返工成本极高。</a:t>
            </a:r>
            <a:endParaRPr lang="zh-CN" sz="120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8067675" y="3429000"/>
            <a:ext cx="3552825" cy="2857500"/>
          </a:xfrm>
          <a:prstGeom prst="roundRect">
            <a:avLst>
              <a:gd name="adj" fmla="val 5333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96275" y="3657600"/>
            <a:ext cx="457200" cy="457200"/>
          </a:xfrm>
          <a:prstGeom prst="rect">
            <a:avLst/>
          </a:prstGeom>
        </p:spPr>
      </p:pic>
      <p:sp>
        <p:nvSpPr>
          <p:cNvPr id="48" name="文本框 47" descr="{&quot;isTemplate&quot;:true,&quot;type&quot;:&quot;text&quot;}"/>
          <p:cNvSpPr txBox="1"/>
          <p:nvPr/>
        </p:nvSpPr>
        <p:spPr>
          <a:xfrm>
            <a:off x="8296275" y="4248150"/>
            <a:ext cx="3095625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隐私合规风险</a:t>
            </a:r>
            <a:endParaRPr lang="zh-CN" sz="16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 descr="{&quot;isTemplate&quot;:true,&quot;type&quot;:&quot;text&quot;}"/>
          <p:cNvSpPr txBox="1"/>
          <p:nvPr/>
        </p:nvSpPr>
        <p:spPr>
          <a:xfrm>
            <a:off x="8296275" y="4638675"/>
            <a:ext cx="3095625" cy="885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简历含手机号、身份证号等敏感信息，上传第三方云端处理存在泄露隐患，金融行业尤为敏感。</a:t>
            </a:r>
            <a:endParaRPr lang="zh-CN" sz="120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云涟简历提取工具</a:t>
            </a:r>
            <a:endParaRPr lang="zh-CN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 descr="{&quot;isTemplate&quot;:true,&quot;type&quot;:&quot;text&quot;}"/>
          <p:cNvSpPr txBox="1"/>
          <p:nvPr/>
        </p:nvSpPr>
        <p:spPr>
          <a:xfrm>
            <a:off x="11163300" y="6496050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02 / 10</a:t>
            </a:r>
            <a:endParaRPr lang="en-US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 descr="&lt;Slide style={{ width: 1280, height: 720, background: '#FFFFFF', fontFamily: &quot;'Microsoft YaHei', 'PingFang SC', sans-serif&quot;, paddingLeft: 60, paddingRight: 60, paddingTop: 20, position: 'relative' }}&gt;&#10;    &lt;Box style={{ height: 100, justifyContent: 'center', gap: 8 }}&gt;&#10;        &lt;Box style={{ flexDirection: 'row', alignItems: 'center', gap: 14 }}&gt;&#10;            &lt;Box style={{ width: 6, height: 34, borderRadius: 3, background: '#2563EB' }} /&gt;&#10;            &lt;Text style={{ fontSize: 34, fontWeight: 'bold', color: '#1E293B' }}&gt;它是什么&lt;/Text&gt;&#10;        &lt;/Box&gt;&#10;        &lt;Text style={{ fontSize: 16, color: '#64748B', marginLeft: 20 }}&gt;一句话：把任意格式的简历，批量变成结构化的 Excel 表格&lt;/Text&gt;&#10;    &lt;/Box&gt;&#10;&#10;    &lt;Box style={{ height: 540, flexDirection: 'row', gap: 40 }}&gt;&#10;        &lt;Box style={{ width: 400, height: 540, borderRadius: 18, padding: 40, justifyContent: 'space-between', background: 'linear-gradient(150deg, #1E3A8A 0%, #2563EB 60%, #06B6D4 140%)' }}&gt;&#10;            &lt;Box style={{ flexDirection: 'row', alignItems: 'center', gap: 12 }}&gt;&#10;                &lt;Image src=&quot;assets/cloud_logo.png&quot; style={{ width: 48, height: 48, borderRadius: 12 }} /&gt;&#10;                &lt;Text style={{ fontSize: 20, fontWeight: 'bold', color: '#FFFFFF' }}&gt;云涟智能&lt;/Text&gt;&#10;            &lt;/Box&gt;&#10;            &lt;Text style={{ fontSize: 30, fontWeight: 800, color: '#FFFFFF', lineHeight: 1.45 }}&gt;&#10;                把任意格式简历，&lt;br /&gt;批量变成结构化&lt;br /&gt;Excel 表&#10;            &lt;/Text&gt;&#10;            &lt;Text style={{ fontSize: 15, color: 'rgba(255,255,255,0.82)', lineHeight: 1.6 }}&gt;&#10;                专为 HR / 猎头 / 人力公司打造的批量简历解析工具，本地运行、开箱即用。&#10;            &lt;/Text&gt;&#10;        &lt;/Box&gt;&#10;&#10;        &lt;Box style={{ flex: 1, justifyContent: 'center', gap: 26 }}&gt;&#10;            {[&#10;                { icon: 'file-import', title: '多格式统一解析', desc: 'PDF / Word(.docx,.doc) / TXT / 图片(PNG,JPG,BMP,WebP,TIF) 一并支持，压缩包可自动解包。' },&#10;                { icon: 'table-columns', title: '自动结构化落表', desc: '一次提取姓名、性别、年龄、学历、邮箱、手机号、毕业院校 7 项字段，直接导出 Excel。' },&#10;                { icon: 'bolt', title: '内置规则引擎', desc: '纯离线规则提取，无需联网、无需配置，打开软件即可上手，稳定不出错。' },&#10;                { icon: 'brain', title: 'AI 可选增强', desc: '可对接 DeepSeek / 通义千问 / 智谱GLM / Kimi / OpenAI，扫描件与复杂版式识别更准。' }&#10;            ].map((c, i) =&gt; (&#10;                &lt;Box key={i} style={{ flexDirection: 'row', gap: 18, alignItems: 'flex-start' }}&gt;&#10;                    &lt;Box style={{ width: 46, height: 46, borderRadius: 12, background: 'rgba(37,99,235,0.10)', justifyContent: 'center', alignItems: 'center' }}&gt;&#10;                        &lt;FAIcon name={c.icon} style={{ fill: '#2563EB', width: 24, height: 24 }} /&gt;&#10;                    &lt;/Box&gt;&#10;                    &lt;Box style={{ flex: 1, gap: 4 }}&gt;&#10;                        &lt;Text style={{ fontSize: 19, fontWeight: 'bold', color: '#1E293B' }}&gt;{c.title}&lt;/Text&gt;&#10;                        &lt;Text style={{ fontSize: 16, color: '#475569', lineHeight: 1.6 }}&gt;{c.desc}&lt;/Text&gt;&#10;                    &lt;/Box&gt;&#10;                &lt;/Box&gt;&#10;            ))}&#10;        &lt;/Box&gt;&#10;    &lt;/Box&gt;&#10;&#10;    &lt;Box style={{ height: 60, flexDirection: 'row', justifyContent: 'space-between', alignItems: 'center' }}&gt;&#10;        &lt;Text style={{ fontSize: 14, color: '#94A3B8' }}&gt;云涟简历提取工具&lt;/Text&gt;&#10;        &lt;Text style={{ fontSize: 14, color: '#94A3B8' }}&gt;03 / 10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54" name="圆角矩形 53"/>
          <p:cNvSpPr/>
          <p:nvPr/>
        </p:nvSpPr>
        <p:spPr>
          <a:xfrm>
            <a:off x="571500" y="381000"/>
            <a:ext cx="57150" cy="3238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</p:spPr>
        <p:txBody>
          <a:bodyPr/>
          <a:p/>
        </p:txBody>
      </p:sp>
      <p:sp>
        <p:nvSpPr>
          <p:cNvPr id="55" name="文本框 54" descr="{&quot;isTemplate&quot;:true,&quot;type&quot;:&quot;text&quot;}"/>
          <p:cNvSpPr txBox="1"/>
          <p:nvPr/>
        </p:nvSpPr>
        <p:spPr>
          <a:xfrm>
            <a:off x="762000" y="342900"/>
            <a:ext cx="129540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它是什么</a:t>
            </a:r>
            <a:endParaRPr lang="zh-CN" sz="25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 descr="{&quot;isTemplate&quot;:true,&quot;type&quot;:&quot;text&quot;}"/>
          <p:cNvSpPr txBox="1"/>
          <p:nvPr/>
        </p:nvSpPr>
        <p:spPr>
          <a:xfrm>
            <a:off x="762000" y="809625"/>
            <a:ext cx="10858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一句话：把任意格式的简历，批量变成结构化的</a:t>
            </a:r>
            <a:r>
              <a:rPr lang="en-US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 Excel </a:t>
            </a: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表格</a:t>
            </a:r>
            <a:endParaRPr lang="zh-CN"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571500" y="1143000"/>
            <a:ext cx="3810000" cy="5143500"/>
          </a:xfrm>
          <a:prstGeom prst="roundRect">
            <a:avLst>
              <a:gd name="adj" fmla="val 4500"/>
            </a:avLst>
          </a:prstGeom>
          <a:gradFill>
            <a:gsLst>
              <a:gs pos="0">
                <a:srgbClr val="1E3A8A"/>
              </a:gs>
              <a:gs pos="60000">
                <a:srgbClr val="2563EB"/>
              </a:gs>
              <a:gs pos="100000">
                <a:srgbClr val="06B6D4"/>
              </a:gs>
            </a:gsLst>
            <a:lin ang="3600000" scaled="1"/>
          </a:gradFill>
        </p:spPr>
        <p:txBody>
          <a:bodyPr/>
          <a:p/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00" y="1524000"/>
            <a:ext cx="457200" cy="457200"/>
          </a:xfrm>
          <a:prstGeom prst="roundRect">
            <a:avLst>
              <a:gd name="adj" fmla="val 25000"/>
            </a:avLst>
          </a:prstGeom>
        </p:spPr>
      </p:pic>
      <p:sp>
        <p:nvSpPr>
          <p:cNvPr id="59" name="文本框 58" descr="{&quot;isTemplate&quot;:true,&quot;type&quot;:&quot;text&quot;}"/>
          <p:cNvSpPr txBox="1"/>
          <p:nvPr/>
        </p:nvSpPr>
        <p:spPr>
          <a:xfrm>
            <a:off x="1524000" y="1638300"/>
            <a:ext cx="7620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云涟智能</a:t>
            </a:r>
            <a:endParaRPr lang="zh-CN"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文本框 59" descr="{&quot;isTemplate&quot;:true,&quot;type&quot;:&quot;text&quot;}"/>
          <p:cNvSpPr txBox="1"/>
          <p:nvPr/>
        </p:nvSpPr>
        <p:spPr>
          <a:xfrm>
            <a:off x="952500" y="2924175"/>
            <a:ext cx="3048000" cy="14954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22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把任意格式简历，</a:t>
            </a:r>
            <a:endParaRPr lang="zh-CN" sz="22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45000"/>
              </a:lnSpc>
            </a:pPr>
            <a:r>
              <a:rPr lang="zh-CN" sz="22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批量变成结构化</a:t>
            </a:r>
            <a:endParaRPr lang="zh-CN" sz="22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45000"/>
              </a:lnSpc>
            </a:pPr>
            <a:r>
              <a:rPr lang="en-US" sz="22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Excel </a:t>
            </a:r>
            <a:r>
              <a:rPr lang="zh-CN" sz="22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表</a:t>
            </a:r>
            <a:endParaRPr lang="zh-CN" sz="22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文本框 60" descr="{&quot;isTemplate&quot;:true,&quot;type&quot;:&quot;text&quot;}"/>
          <p:cNvSpPr txBox="1"/>
          <p:nvPr/>
        </p:nvSpPr>
        <p:spPr>
          <a:xfrm>
            <a:off x="952500" y="5353050"/>
            <a:ext cx="304800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FFFFFF">
                    <a:alpha val="8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专为</a:t>
            </a:r>
            <a:r>
              <a:rPr lang="en-US" sz="1125">
                <a:solidFill>
                  <a:srgbClr val="FFFFFF">
                    <a:alpha val="8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HR / </a:t>
            </a:r>
            <a:r>
              <a:rPr lang="zh-CN" sz="1125">
                <a:solidFill>
                  <a:srgbClr val="FFFFFF">
                    <a:alpha val="8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猎头</a:t>
            </a:r>
            <a:r>
              <a:rPr lang="en-US" sz="1125">
                <a:solidFill>
                  <a:srgbClr val="FFFFFF">
                    <a:alpha val="8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125">
                <a:solidFill>
                  <a:srgbClr val="FFFFFF">
                    <a:alpha val="8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人力公司打造的批量简历解析工具，本地运行、开箱即用。</a:t>
            </a:r>
            <a:endParaRPr lang="zh-CN" sz="1125">
              <a:solidFill>
                <a:srgbClr val="FFFFFF">
                  <a:alpha val="82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4762500" y="2095500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</p:spPr>
        <p:txBody>
          <a:bodyPr/>
          <a:p/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7275" y="2200275"/>
            <a:ext cx="228600" cy="228600"/>
          </a:xfrm>
          <a:prstGeom prst="rect">
            <a:avLst/>
          </a:prstGeom>
        </p:spPr>
      </p:pic>
      <p:sp>
        <p:nvSpPr>
          <p:cNvPr id="64" name="文本框 63" descr="{&quot;isTemplate&quot;:true,&quot;type&quot;:&quot;text&quot;}"/>
          <p:cNvSpPr txBox="1"/>
          <p:nvPr/>
        </p:nvSpPr>
        <p:spPr>
          <a:xfrm>
            <a:off x="5372100" y="2095500"/>
            <a:ext cx="62484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多格式统一解析</a:t>
            </a:r>
            <a:endParaRPr lang="zh-CN" sz="1425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框 64" descr="{&quot;isTemplate&quot;:true,&quot;type&quot;:&quot;text&quot;}"/>
          <p:cNvSpPr txBox="1"/>
          <p:nvPr/>
        </p:nvSpPr>
        <p:spPr>
          <a:xfrm>
            <a:off x="5372100" y="2352675"/>
            <a:ext cx="6248400" cy="5905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PDF / Word(.docx,.doc) / TXT / 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图片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(PNG,JPG,BMP,WebP,TIF) 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一并支持，压缩包可自动解包。</a:t>
            </a:r>
            <a:endParaRPr lang="zh-CN" sz="120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4762500" y="3190875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</p:spPr>
        <p:txBody>
          <a:bodyPr/>
          <a:p/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275" y="3295650"/>
            <a:ext cx="228600" cy="228600"/>
          </a:xfrm>
          <a:prstGeom prst="rect">
            <a:avLst/>
          </a:prstGeom>
        </p:spPr>
      </p:pic>
      <p:sp>
        <p:nvSpPr>
          <p:cNvPr id="68" name="文本框 67" descr="{&quot;isTemplate&quot;:true,&quot;type&quot;:&quot;text&quot;}"/>
          <p:cNvSpPr txBox="1"/>
          <p:nvPr/>
        </p:nvSpPr>
        <p:spPr>
          <a:xfrm>
            <a:off x="5372100" y="3190875"/>
            <a:ext cx="62484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自动结构化落表</a:t>
            </a:r>
            <a:endParaRPr lang="zh-CN" sz="1425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文本框 68" descr="{&quot;isTemplate&quot;:true,&quot;type&quot;:&quot;text&quot;}"/>
          <p:cNvSpPr txBox="1"/>
          <p:nvPr/>
        </p:nvSpPr>
        <p:spPr>
          <a:xfrm>
            <a:off x="5372100" y="3448050"/>
            <a:ext cx="62484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一次提取姓名、性别、年龄、学历、邮箱、手机号、毕业院校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7 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项字段，直接导出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Excel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sz="120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圆角矩形 69"/>
          <p:cNvSpPr/>
          <p:nvPr/>
        </p:nvSpPr>
        <p:spPr>
          <a:xfrm>
            <a:off x="4762500" y="3990975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</p:spPr>
        <p:txBody>
          <a:bodyPr/>
          <a:p/>
        </p:txBody>
      </p:sp>
      <p:pic>
        <p:nvPicPr>
          <p:cNvPr id="71" name="图片 70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7275" y="4095750"/>
            <a:ext cx="228600" cy="228600"/>
          </a:xfrm>
          <a:prstGeom prst="rect">
            <a:avLst/>
          </a:prstGeom>
        </p:spPr>
      </p:pic>
      <p:sp>
        <p:nvSpPr>
          <p:cNvPr id="72" name="文本框 71" descr="{&quot;isTemplate&quot;:true,&quot;type&quot;:&quot;text&quot;}"/>
          <p:cNvSpPr txBox="1"/>
          <p:nvPr/>
        </p:nvSpPr>
        <p:spPr>
          <a:xfrm>
            <a:off x="5372100" y="3990975"/>
            <a:ext cx="62484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内置规则引擎</a:t>
            </a:r>
            <a:endParaRPr lang="zh-CN" sz="1425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文本框 72" descr="{&quot;isTemplate&quot;:true,&quot;type&quot;:&quot;text&quot;}"/>
          <p:cNvSpPr txBox="1"/>
          <p:nvPr/>
        </p:nvSpPr>
        <p:spPr>
          <a:xfrm>
            <a:off x="5372100" y="4248150"/>
            <a:ext cx="62484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纯离线规则提取，无需联网、无需配置，打开软件即可上手，稳定不出错。</a:t>
            </a:r>
            <a:endParaRPr lang="zh-CN" sz="120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圆角矩形 73"/>
          <p:cNvSpPr/>
          <p:nvPr/>
        </p:nvSpPr>
        <p:spPr>
          <a:xfrm>
            <a:off x="4762500" y="4791075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</p:spPr>
        <p:txBody>
          <a:bodyPr/>
          <a:p/>
        </p:txBody>
      </p:sp>
      <p:pic>
        <p:nvPicPr>
          <p:cNvPr id="75" name="图片 74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67275" y="4895850"/>
            <a:ext cx="228600" cy="228600"/>
          </a:xfrm>
          <a:prstGeom prst="rect">
            <a:avLst/>
          </a:prstGeom>
        </p:spPr>
      </p:pic>
      <p:sp>
        <p:nvSpPr>
          <p:cNvPr id="76" name="文本框 75" descr="{&quot;isTemplate&quot;:true,&quot;type&quot;:&quot;text&quot;}"/>
          <p:cNvSpPr txBox="1"/>
          <p:nvPr/>
        </p:nvSpPr>
        <p:spPr>
          <a:xfrm>
            <a:off x="5372100" y="4791075"/>
            <a:ext cx="62484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425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可选增强</a:t>
            </a:r>
            <a:endParaRPr lang="zh-CN" sz="1425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文本框 76" descr="{&quot;isTemplate&quot;:true,&quot;type&quot;:&quot;text&quot;}"/>
          <p:cNvSpPr txBox="1"/>
          <p:nvPr/>
        </p:nvSpPr>
        <p:spPr>
          <a:xfrm>
            <a:off x="5372100" y="5048250"/>
            <a:ext cx="62484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可对接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DeepSeek / 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通义千问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智谱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GLM / Kimi / OpenAI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，扫描件与复杂版式识别更准。</a:t>
            </a:r>
            <a:endParaRPr lang="zh-CN" sz="120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文本框 77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云涟简历提取工具</a:t>
            </a:r>
            <a:endParaRPr lang="zh-CN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文本框 78" descr="{&quot;isTemplate&quot;:true,&quot;type&quot;:&quot;text&quot;}"/>
          <p:cNvSpPr txBox="1"/>
          <p:nvPr/>
        </p:nvSpPr>
        <p:spPr>
          <a:xfrm>
            <a:off x="11163300" y="6496050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03 / 10</a:t>
            </a:r>
            <a:endParaRPr lang="en-US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 descr="&lt;Slide style={{ width: 1280, height: 720, background: '#FFFFFF', fontFamily: &quot;'Microsoft YaHei', 'PingFang SC', sans-serif&quot;, paddingLeft: 60, paddingRight: 60, paddingTop: 20, position: 'relative' }}&gt;&#10;    &lt;Box style={{ height: 100, justifyContent: 'center', gap: 8 }}&gt;&#10;        &lt;Box style={{ flexDirection: 'row', alignItems: 'center', gap: 14 }}&gt;&#10;            &lt;Box style={{ width: 6, height: 34, borderRadius: 3, background: '#2563EB' }} /&gt;&#10;            &lt;Text style={{ fontSize: 34, fontWeight: 'bold', color: '#1E293B' }}&gt;五大核心能力&lt;/Text&gt;&#10;        &lt;/Box&gt;&#10;        &lt;Text style={{ fontSize: 16, color: '#64748B', marginLeft: 20 }}&gt;从「读得进来」到「存得出去」，一条流水线打通简历处理全流程&lt;/Text&gt;&#10;    &lt;/Box&gt;&#10;&#10;    &lt;Box style={{ height: 540, gap: 20 }}&gt;&#10;        &lt;Box style={{ flexDirection: 'row', gap: 16, flex: 1 }}&gt;&#10;            {[&#10;                { icon: 'file-lines', title: '多格式解析', desc: 'PDF、Word、TXT 与 PNG/JPG/BMP/WebP/TIF 等图片格式通吃，压缩包还能自动解包批量处理。' },&#10;                { icon: 'table-cells', title: '七字段提取', desc: '姓名、性别、年龄、学历、邮箱、手机号、毕业院校一次提取到位，全程无需预设任何模板。' },&#10;                { icon: 'file-excel', title: '一键导出 Excel', desc: '提取结果自动落表，附带提取方式、状态与备注字段，拿到即可用于归档、筛选与统计。' },&#10;                { icon: 'robot', title: 'AI 增强识别', desc: '可选接入 DeepSeek、通义千问、智谱GLM、Kimi、OpenAI，扫描件与复杂版式也能读得准。' },&#10;                { icon: 'shield-halved', title: '纯离线安全', desc: '断网也能激活与提取，API Key 仅在本机加密保存，敏感简历始终不出本地环境。' }&#10;            ].map((c, i) =&gt; (&#10;                &lt;Box key={i} style={{ flex: 1, padding: 22, borderRadius: 16, background: '#F5F8FC', border: '1px solid #E2E8F0', gap: 16 }}&gt;&#10;                    &lt;Box style={{ width: 56, height: 56, borderRadius: 14, background: 'linear-gradient(135deg, #2563EB 0%, #06B6D4 100%)', justifyContent: 'center', alignItems: 'center' }}&gt;&#10;                        &lt;FAIcon name={c.icon} style={{ fill: '#FFFFFF', width: 28, height: 28 }} /&gt;&#10;                    &lt;/Box&gt;&#10;                    &lt;Text style={{ fontSize: 20, fontWeight: 'bold', color: '#1E293B' }}&gt;{c.title}&lt;/Text&gt;&#10;                    &lt;Text style={{ fontSize: 15, color: '#475569', lineHeight: 1.7 }}&gt;{c.desc}&lt;/Text&gt;&#10;                &lt;/Box&gt;&#10;            ))}&#10;        &lt;/Box&gt;&#10;    &lt;/Box&gt;&#10;&#10;    &lt;Box style={{ height: 60, flexDirection: 'row', justifyContent: 'space-between', alignItems: 'center' }}&gt;&#10;        &lt;Text style={{ fontSize: 14, color: '#94A3B8' }}&gt;云涟简历提取工具&lt;/Text&gt;&#10;        &lt;Text style={{ fontSize: 14, color: '#94A3B8' }}&gt;04 / 10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82" name="圆角矩形 81"/>
          <p:cNvSpPr/>
          <p:nvPr/>
        </p:nvSpPr>
        <p:spPr>
          <a:xfrm>
            <a:off x="571500" y="381000"/>
            <a:ext cx="57150" cy="3238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</p:spPr>
        <p:txBody>
          <a:bodyPr/>
          <a:p/>
        </p:txBody>
      </p:sp>
      <p:sp>
        <p:nvSpPr>
          <p:cNvPr id="83" name="文本框 82" descr="{&quot;isTemplate&quot;:true,&quot;type&quot;:&quot;text&quot;}"/>
          <p:cNvSpPr txBox="1"/>
          <p:nvPr/>
        </p:nvSpPr>
        <p:spPr>
          <a:xfrm>
            <a:off x="762000" y="342900"/>
            <a:ext cx="194310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五大核心能力</a:t>
            </a:r>
            <a:endParaRPr lang="zh-CN" sz="25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文本框 83" descr="{&quot;isTemplate&quot;:true,&quot;type&quot;:&quot;text&quot;}"/>
          <p:cNvSpPr txBox="1"/>
          <p:nvPr/>
        </p:nvSpPr>
        <p:spPr>
          <a:xfrm>
            <a:off x="762000" y="809625"/>
            <a:ext cx="10858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从「读得进来」到「存得出去」，一条流水线打通简历处理全流程</a:t>
            </a:r>
            <a:endParaRPr lang="zh-CN"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圆角矩形 84"/>
          <p:cNvSpPr/>
          <p:nvPr/>
        </p:nvSpPr>
        <p:spPr>
          <a:xfrm>
            <a:off x="571500" y="1143000"/>
            <a:ext cx="2085975" cy="5143500"/>
          </a:xfrm>
          <a:prstGeom prst="roundRect">
            <a:avLst>
              <a:gd name="adj" fmla="val 7306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6" name="圆角矩形 85"/>
          <p:cNvSpPr/>
          <p:nvPr/>
        </p:nvSpPr>
        <p:spPr>
          <a:xfrm>
            <a:off x="781050" y="1352550"/>
            <a:ext cx="533400" cy="5334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563EB"/>
              </a:gs>
              <a:gs pos="100000">
                <a:srgbClr val="06B6D4"/>
              </a:gs>
            </a:gsLst>
            <a:lin ang="2700000" scaled="1"/>
          </a:gradFill>
        </p:spPr>
        <p:txBody>
          <a:bodyPr/>
          <a:p/>
        </p:txBody>
      </p:sp>
      <p:pic>
        <p:nvPicPr>
          <p:cNvPr id="87" name="图片 8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4400" y="1485900"/>
            <a:ext cx="266700" cy="266700"/>
          </a:xfrm>
          <a:prstGeom prst="rect">
            <a:avLst/>
          </a:prstGeom>
        </p:spPr>
      </p:pic>
      <p:sp>
        <p:nvSpPr>
          <p:cNvPr id="88" name="文本框 87" descr="{&quot;isTemplate&quot;:true,&quot;type&quot;:&quot;text&quot;}"/>
          <p:cNvSpPr txBox="1"/>
          <p:nvPr/>
        </p:nvSpPr>
        <p:spPr>
          <a:xfrm>
            <a:off x="781050" y="2038350"/>
            <a:ext cx="166687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多格式解析</a:t>
            </a:r>
            <a:endParaRPr lang="zh-CN" sz="15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文本框 88" descr="{&quot;isTemplate&quot;:true,&quot;type&quot;:&quot;text&quot;}"/>
          <p:cNvSpPr txBox="1"/>
          <p:nvPr/>
        </p:nvSpPr>
        <p:spPr>
          <a:xfrm>
            <a:off x="781050" y="2419350"/>
            <a:ext cx="1724025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PDF</a:t>
            </a: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Word</a:t>
            </a: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TXT </a:t>
            </a: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lang="en-US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PNG/JPG/BMP/WebP/TIF </a:t>
            </a: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等图片格式通吃，压缩包还能自动解包批量处理。</a:t>
            </a:r>
            <a:endParaRPr lang="zh-CN" sz="1125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圆角矩形 89"/>
          <p:cNvSpPr/>
          <p:nvPr/>
        </p:nvSpPr>
        <p:spPr>
          <a:xfrm>
            <a:off x="2809875" y="1143000"/>
            <a:ext cx="2085975" cy="5143500"/>
          </a:xfrm>
          <a:prstGeom prst="roundRect">
            <a:avLst>
              <a:gd name="adj" fmla="val 7306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91" name="圆角矩形 90"/>
          <p:cNvSpPr/>
          <p:nvPr/>
        </p:nvSpPr>
        <p:spPr>
          <a:xfrm>
            <a:off x="3019425" y="1352550"/>
            <a:ext cx="533400" cy="5334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563EB"/>
              </a:gs>
              <a:gs pos="100000">
                <a:srgbClr val="06B6D4"/>
              </a:gs>
            </a:gsLst>
            <a:lin ang="2700000" scaled="1"/>
          </a:gradFill>
        </p:spPr>
        <p:txBody>
          <a:bodyPr/>
          <a:p/>
        </p:txBody>
      </p:sp>
      <p:pic>
        <p:nvPicPr>
          <p:cNvPr id="92" name="图片 9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52775" y="1485900"/>
            <a:ext cx="266700" cy="266700"/>
          </a:xfrm>
          <a:prstGeom prst="rect">
            <a:avLst/>
          </a:prstGeom>
        </p:spPr>
      </p:pic>
      <p:sp>
        <p:nvSpPr>
          <p:cNvPr id="93" name="文本框 92" descr="{&quot;isTemplate&quot;:true,&quot;type&quot;:&quot;text&quot;}"/>
          <p:cNvSpPr txBox="1"/>
          <p:nvPr/>
        </p:nvSpPr>
        <p:spPr>
          <a:xfrm>
            <a:off x="3019425" y="2038350"/>
            <a:ext cx="166687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七字段提取</a:t>
            </a:r>
            <a:endParaRPr lang="zh-CN" sz="15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4" name="文本框 93" descr="{&quot;isTemplate&quot;:true,&quot;type&quot;:&quot;text&quot;}"/>
          <p:cNvSpPr txBox="1"/>
          <p:nvPr/>
        </p:nvSpPr>
        <p:spPr>
          <a:xfrm>
            <a:off x="3019425" y="2419350"/>
            <a:ext cx="1666875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姓名、性别、年龄、学历、邮箱、手机号、毕业院校一次提取到位，全程无需预设任何模板。</a:t>
            </a:r>
            <a:endParaRPr lang="zh-CN" sz="1125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圆角矩形 94"/>
          <p:cNvSpPr/>
          <p:nvPr/>
        </p:nvSpPr>
        <p:spPr>
          <a:xfrm>
            <a:off x="5048250" y="1143000"/>
            <a:ext cx="2095500" cy="5143500"/>
          </a:xfrm>
          <a:prstGeom prst="roundRect">
            <a:avLst>
              <a:gd name="adj" fmla="val 7273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96" name="圆角矩形 95"/>
          <p:cNvSpPr/>
          <p:nvPr/>
        </p:nvSpPr>
        <p:spPr>
          <a:xfrm>
            <a:off x="5257800" y="1352550"/>
            <a:ext cx="533400" cy="5334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563EB"/>
              </a:gs>
              <a:gs pos="100000">
                <a:srgbClr val="06B6D4"/>
              </a:gs>
            </a:gsLst>
            <a:lin ang="2700000" scaled="1"/>
          </a:gradFill>
        </p:spPr>
        <p:txBody>
          <a:bodyPr/>
          <a:p/>
        </p:txBody>
      </p:sp>
      <p:pic>
        <p:nvPicPr>
          <p:cNvPr id="97" name="图片 96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1150" y="1485900"/>
            <a:ext cx="266700" cy="266700"/>
          </a:xfrm>
          <a:prstGeom prst="rect">
            <a:avLst/>
          </a:prstGeom>
        </p:spPr>
      </p:pic>
      <p:sp>
        <p:nvSpPr>
          <p:cNvPr id="98" name="文本框 97" descr="{&quot;isTemplate&quot;:true,&quot;type&quot;:&quot;text&quot;}"/>
          <p:cNvSpPr txBox="1"/>
          <p:nvPr/>
        </p:nvSpPr>
        <p:spPr>
          <a:xfrm>
            <a:off x="5257800" y="2038350"/>
            <a:ext cx="16764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一键导出</a:t>
            </a:r>
            <a:r>
              <a:rPr lang="en-US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 Excel</a:t>
            </a:r>
            <a:endParaRPr lang="en-US" sz="15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9" name="文本框 98" descr="{&quot;isTemplate&quot;:true,&quot;type&quot;:&quot;text&quot;}"/>
          <p:cNvSpPr txBox="1"/>
          <p:nvPr/>
        </p:nvSpPr>
        <p:spPr>
          <a:xfrm>
            <a:off x="5257800" y="2419350"/>
            <a:ext cx="1676400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提取结果自动落表，附带提取方式、状态与备注字段，拿到即可用于归档、筛选与统计。</a:t>
            </a:r>
            <a:endParaRPr lang="zh-CN" sz="1125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圆角矩形 99"/>
          <p:cNvSpPr/>
          <p:nvPr/>
        </p:nvSpPr>
        <p:spPr>
          <a:xfrm>
            <a:off x="7296150" y="1143000"/>
            <a:ext cx="2085975" cy="5143500"/>
          </a:xfrm>
          <a:prstGeom prst="roundRect">
            <a:avLst>
              <a:gd name="adj" fmla="val 7306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101" name="圆角矩形 100"/>
          <p:cNvSpPr/>
          <p:nvPr/>
        </p:nvSpPr>
        <p:spPr>
          <a:xfrm>
            <a:off x="7505700" y="1352550"/>
            <a:ext cx="533400" cy="5334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563EB"/>
              </a:gs>
              <a:gs pos="100000">
                <a:srgbClr val="06B6D4"/>
              </a:gs>
            </a:gsLst>
            <a:lin ang="2700000" scaled="1"/>
          </a:gradFill>
        </p:spPr>
        <p:txBody>
          <a:bodyPr/>
          <a:p/>
        </p:txBody>
      </p:sp>
      <p:pic>
        <p:nvPicPr>
          <p:cNvPr id="102" name="图片 101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39050" y="1485900"/>
            <a:ext cx="266700" cy="266700"/>
          </a:xfrm>
          <a:prstGeom prst="rect">
            <a:avLst/>
          </a:prstGeom>
        </p:spPr>
      </p:pic>
      <p:sp>
        <p:nvSpPr>
          <p:cNvPr id="103" name="文本框 102" descr="{&quot;isTemplate&quot;:true,&quot;type&quot;:&quot;text&quot;}"/>
          <p:cNvSpPr txBox="1"/>
          <p:nvPr/>
        </p:nvSpPr>
        <p:spPr>
          <a:xfrm>
            <a:off x="7505700" y="2038350"/>
            <a:ext cx="166687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增强识别</a:t>
            </a:r>
            <a:endParaRPr lang="zh-CN" sz="15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" name="文本框 103" descr="{&quot;isTemplate&quot;:true,&quot;type&quot;:&quot;text&quot;}"/>
          <p:cNvSpPr txBox="1"/>
          <p:nvPr/>
        </p:nvSpPr>
        <p:spPr>
          <a:xfrm>
            <a:off x="7505700" y="2419350"/>
            <a:ext cx="1666875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可选接入</a:t>
            </a:r>
            <a:r>
              <a:rPr lang="en-US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DeepSeek</a:t>
            </a: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、通义千问、智谱</a:t>
            </a:r>
            <a:r>
              <a:rPr lang="en-US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GLM</a:t>
            </a: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Kimi</a:t>
            </a: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OpenAI</a:t>
            </a: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，扫描件与复杂版式也能读得准。</a:t>
            </a:r>
            <a:endParaRPr lang="zh-CN" sz="1125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圆角矩形 104"/>
          <p:cNvSpPr/>
          <p:nvPr/>
        </p:nvSpPr>
        <p:spPr>
          <a:xfrm>
            <a:off x="9534525" y="1143000"/>
            <a:ext cx="2085975" cy="5143500"/>
          </a:xfrm>
          <a:prstGeom prst="roundRect">
            <a:avLst>
              <a:gd name="adj" fmla="val 7306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106" name="圆角矩形 105"/>
          <p:cNvSpPr/>
          <p:nvPr/>
        </p:nvSpPr>
        <p:spPr>
          <a:xfrm>
            <a:off x="9744075" y="1352550"/>
            <a:ext cx="533400" cy="5334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563EB"/>
              </a:gs>
              <a:gs pos="100000">
                <a:srgbClr val="06B6D4"/>
              </a:gs>
            </a:gsLst>
            <a:lin ang="2700000" scaled="1"/>
          </a:gradFill>
        </p:spPr>
        <p:txBody>
          <a:bodyPr/>
          <a:p/>
        </p:txBody>
      </p:sp>
      <p:pic>
        <p:nvPicPr>
          <p:cNvPr id="107" name="图片 106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77425" y="1485900"/>
            <a:ext cx="266700" cy="266700"/>
          </a:xfrm>
          <a:prstGeom prst="rect">
            <a:avLst/>
          </a:prstGeom>
        </p:spPr>
      </p:pic>
      <p:sp>
        <p:nvSpPr>
          <p:cNvPr id="108" name="文本框 107" descr="{&quot;isTemplate&quot;:true,&quot;type&quot;:&quot;text&quot;}"/>
          <p:cNvSpPr txBox="1"/>
          <p:nvPr/>
        </p:nvSpPr>
        <p:spPr>
          <a:xfrm>
            <a:off x="9744075" y="2038350"/>
            <a:ext cx="166687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纯离线安全</a:t>
            </a:r>
            <a:endParaRPr lang="zh-CN" sz="15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文本框 108" descr="{&quot;isTemplate&quot;:true,&quot;type&quot;:&quot;text&quot;}"/>
          <p:cNvSpPr txBox="1"/>
          <p:nvPr/>
        </p:nvSpPr>
        <p:spPr>
          <a:xfrm>
            <a:off x="9744075" y="2419350"/>
            <a:ext cx="1666875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断网也能激活与提取，</a:t>
            </a:r>
            <a:r>
              <a:rPr lang="en-US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API Key </a:t>
            </a: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仅在本机加密保存，敏感简历始终不出本地环境。</a:t>
            </a:r>
            <a:endParaRPr lang="zh-CN" sz="1125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文本框 109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云涟简历提取工具</a:t>
            </a:r>
            <a:endParaRPr lang="zh-CN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文本框 110" descr="{&quot;isTemplate&quot;:true,&quot;type&quot;:&quot;text&quot;}"/>
          <p:cNvSpPr txBox="1"/>
          <p:nvPr/>
        </p:nvSpPr>
        <p:spPr>
          <a:xfrm>
            <a:off x="11163300" y="6496050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04 / 10</a:t>
            </a:r>
            <a:endParaRPr lang="en-US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" name="" descr="&lt;Slide style={{ width: 1280, height: 720, background: '#FFFFFF', fontFamily: &quot;'Microsoft YaHei', 'PingFang SC', sans-serif&quot;, paddingLeft: 60, paddingRight: 60, paddingTop: 20, position: 'relative' }}&gt;&#10;    &lt;Box style={{ height: 100, justifyContent: 'center', gap: 8 }}&gt;&#10;        &lt;Box style={{ flexDirection: 'row', alignItems: 'center', gap: 14 }}&gt;&#10;            &lt;Box style={{ width: 6, height: 34, borderRadius: 3, background: '#2563EB' }} /&gt;&#10;            &lt;Text style={{ fontSize: 34, fontWeight: 'bold', color: '#1E293B' }}&gt;一步提取七大关键字段&lt;/Text&gt;&#10;        &lt;/Box&gt;&#10;        &lt;Text style={{ fontSize: 16, color: '#64748B', marginLeft: 20 }}&gt;无需模板、无需标注字段位置，识别结果自动写入表格&lt;/Text&gt;&#10;    &lt;/Box&gt;&#10;&#10;    &lt;Box style={{ height: 540, flexDirection: 'row', gap: 44 }}&gt;&#10;        &lt;Box style={{ width: 430, height: 540, borderRadius: 18, overflow: 'hidden', background: '#EAF1FB' }}&gt;&#10;            &lt;Image src=&quot;assets/extract_fields.png&quot; style={{ width: 430, height: 540, objectFit: 'cover' }} /&gt;&#10;        &lt;/Box&gt;&#10;&#10;        &lt;Box style={{ flex: 1, justifyContent: 'center', gap: 24 }}&gt;&#10;            &lt;Text style={{ fontSize: 26, fontWeight: 800, color: '#1E293B' }}&gt;7 项字段 · 一次到位&lt;/Text&gt;&#10;            &lt;Box style={{ flexDirection: 'row', flexWrap: 'wrap', gap: 10 }}&gt;&#10;                {['姓名', '性别', '年龄', '学历', '邮箱', '手机号', '毕业院校'].map((f, i) =&gt; (&#10;                    &lt;Box key={i} style={{ paddingLeft: 20, paddingRight: 20, paddingTop: 12, paddingBottom: 12, borderRadius: 12, background: 'rgba(37,99,235,0.10)', border: '1px solid rgba(37,99,235,0.25)' }}&gt;&#10;                        &lt;Text style={{ fontSize: 18, fontWeight: 600, color: '#2563EB' }}&gt;{f}&lt;/Text&gt;&#10;                    &lt;/Box&gt;&#10;                ))}&#10;            &lt;/Box&gt;&#10;            &lt;Text style={{ fontSize: 17, color: '#475569', lineHeight: 1.7 }}&gt;&#10;                识别结果自动写入 Excel 对应列，从「读简历」到「有表格」&lt;br /&gt;只差一次点击；批量处理，进度实时可见。&#10;            &lt;/Text&gt;&#10;            &lt;Box style={{ flexDirection: 'row', gap: 14, alignItems: 'center', padding: 18, borderRadius: 14, background: '#F5F8FC', border: '1px solid #E2E8F0' }}&gt;&#10;                &lt;FAIcon name=&quot;wand-magic-sparkles&quot; style={{ fill: '#06B6D4', width: 26, height: 26 }} /&gt;&#10;                &lt;Text style={{ fontSize: 16, color: '#334155', flex: 1 }}&gt;版式复杂或扫描件？开启 AI 增强识别，准确率再上一层。&lt;/Text&gt;&#10;            &lt;/Box&gt;&#10;        &lt;/Box&gt;&#10;    &lt;/Box&gt;&#10;&#10;    &lt;Box style={{ height: 60, flexDirection: 'row', justifyContent: 'space-between', alignItems: 'center' }}&gt;&#10;        &lt;Text style={{ fontSize: 14, color: '#94A3B8' }}&gt;云涟简历提取工具&lt;/Text&gt;&#10;        &lt;Text style={{ fontSize: 14, color: '#94A3B8' }}&gt;05 / 10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矩形 1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114" name="圆角矩形 113"/>
          <p:cNvSpPr/>
          <p:nvPr/>
        </p:nvSpPr>
        <p:spPr>
          <a:xfrm>
            <a:off x="571500" y="381000"/>
            <a:ext cx="57150" cy="3238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</p:spPr>
        <p:txBody>
          <a:bodyPr/>
          <a:p/>
        </p:txBody>
      </p:sp>
      <p:sp>
        <p:nvSpPr>
          <p:cNvPr id="115" name="文本框 114" descr="{&quot;isTemplate&quot;:true,&quot;type&quot;:&quot;text&quot;}"/>
          <p:cNvSpPr txBox="1"/>
          <p:nvPr/>
        </p:nvSpPr>
        <p:spPr>
          <a:xfrm>
            <a:off x="762000" y="342900"/>
            <a:ext cx="323850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一步提取七大关键字段</a:t>
            </a:r>
            <a:endParaRPr lang="zh-CN" sz="25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6" name="文本框 115" descr="{&quot;isTemplate&quot;:true,&quot;type&quot;:&quot;text&quot;}"/>
          <p:cNvSpPr txBox="1"/>
          <p:nvPr/>
        </p:nvSpPr>
        <p:spPr>
          <a:xfrm>
            <a:off x="762000" y="809625"/>
            <a:ext cx="10858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无需模板、无需标注字段位置，识别结果自动写入表格</a:t>
            </a:r>
            <a:endParaRPr lang="zh-CN"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7" name="圆角矩形 116"/>
          <p:cNvSpPr/>
          <p:nvPr/>
        </p:nvSpPr>
        <p:spPr>
          <a:xfrm>
            <a:off x="571500" y="1143000"/>
            <a:ext cx="4095750" cy="5143500"/>
          </a:xfrm>
          <a:prstGeom prst="roundRect">
            <a:avLst>
              <a:gd name="adj" fmla="val 4186"/>
            </a:avLst>
          </a:prstGeom>
          <a:solidFill>
            <a:srgbClr val="EAF1FB"/>
          </a:solidFill>
        </p:spPr>
        <p:txBody>
          <a:bodyPr/>
          <a:p/>
        </p:txBody>
      </p:sp>
      <p:pic>
        <p:nvPicPr>
          <p:cNvPr id="118" name="图片 117"/>
          <p:cNvPicPr>
            <a:picLocks noChangeAspect="1"/>
          </p:cNvPicPr>
          <p:nvPr/>
        </p:nvPicPr>
        <p:blipFill>
          <a:blip r:embed="rId1"/>
          <a:srcRect t="1144" b="1144"/>
          <a:stretch>
            <a:fillRect/>
          </a:stretch>
        </p:blipFill>
        <p:spPr>
          <a:xfrm>
            <a:off x="571500" y="1143000"/>
            <a:ext cx="4095750" cy="5143500"/>
          </a:xfrm>
          <a:custGeom>
            <a:avLst/>
            <a:gdLst/>
            <a:ahLst/>
            <a:cxnLst/>
            <a:pathLst>
              <a:path w="430" h="540">
                <a:moveTo>
                  <a:pt x="412" y="0"/>
                </a:moveTo>
                <a:cubicBezTo>
                  <a:pt x="422" y="0"/>
                  <a:pt x="430" y="8"/>
                  <a:pt x="430" y="18"/>
                </a:cubicBezTo>
                <a:lnTo>
                  <a:pt x="430" y="522"/>
                </a:lnTo>
                <a:cubicBezTo>
                  <a:pt x="430" y="532"/>
                  <a:pt x="422" y="540"/>
                  <a:pt x="412" y="540"/>
                </a:cubicBezTo>
                <a:lnTo>
                  <a:pt x="18" y="540"/>
                </a:lnTo>
                <a:cubicBezTo>
                  <a:pt x="8" y="540"/>
                  <a:pt x="0" y="532"/>
                  <a:pt x="0" y="522"/>
                </a:cubicBezTo>
                <a:lnTo>
                  <a:pt x="0" y="18"/>
                </a:lnTo>
                <a:cubicBezTo>
                  <a:pt x="0" y="8"/>
                  <a:pt x="8" y="0"/>
                  <a:pt x="18" y="0"/>
                </a:cubicBezTo>
                <a:lnTo>
                  <a:pt x="412" y="0"/>
                </a:lnTo>
                <a:close/>
              </a:path>
            </a:pathLst>
          </a:custGeom>
        </p:spPr>
      </p:pic>
      <p:sp>
        <p:nvSpPr>
          <p:cNvPr id="119" name="文本框 118" descr="{&quot;isTemplate&quot;:true,&quot;type&quot;:&quot;text&quot;}"/>
          <p:cNvSpPr txBox="1"/>
          <p:nvPr/>
        </p:nvSpPr>
        <p:spPr>
          <a:xfrm>
            <a:off x="5086350" y="2371725"/>
            <a:ext cx="653415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7 </a:t>
            </a:r>
            <a:r>
              <a:rPr lang="zh-CN" sz="19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项字段</a:t>
            </a:r>
            <a:r>
              <a:rPr lang="en-US" sz="19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9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一次到位</a:t>
            </a:r>
            <a:endParaRPr lang="zh-CN" sz="19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0" name="圆角矩形 119"/>
          <p:cNvSpPr/>
          <p:nvPr/>
        </p:nvSpPr>
        <p:spPr>
          <a:xfrm>
            <a:off x="5086350" y="2905125"/>
            <a:ext cx="72390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  <a:ln w="12700">
            <a:solidFill>
              <a:srgbClr val="2563EB">
                <a:alpha val="2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1" name="文本框 120" descr="{&quot;isTemplate&quot;:true,&quot;type&quot;:&quot;text&quot;}"/>
          <p:cNvSpPr txBox="1"/>
          <p:nvPr/>
        </p:nvSpPr>
        <p:spPr>
          <a:xfrm>
            <a:off x="5276850" y="3019425"/>
            <a:ext cx="3429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姓名</a:t>
            </a:r>
            <a:endParaRPr lang="zh-CN" sz="13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" name="圆角矩形 121"/>
          <p:cNvSpPr/>
          <p:nvPr/>
        </p:nvSpPr>
        <p:spPr>
          <a:xfrm>
            <a:off x="5905500" y="2905125"/>
            <a:ext cx="72390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  <a:ln w="12700">
            <a:solidFill>
              <a:srgbClr val="2563EB">
                <a:alpha val="2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3" name="文本框 122" descr="{&quot;isTemplate&quot;:true,&quot;type&quot;:&quot;text&quot;}"/>
          <p:cNvSpPr txBox="1"/>
          <p:nvPr/>
        </p:nvSpPr>
        <p:spPr>
          <a:xfrm>
            <a:off x="6096000" y="3019425"/>
            <a:ext cx="3429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性别</a:t>
            </a:r>
            <a:endParaRPr lang="zh-CN" sz="13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4" name="圆角矩形 123"/>
          <p:cNvSpPr/>
          <p:nvPr/>
        </p:nvSpPr>
        <p:spPr>
          <a:xfrm>
            <a:off x="6724650" y="2905125"/>
            <a:ext cx="72390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  <a:ln w="12700">
            <a:solidFill>
              <a:srgbClr val="2563EB">
                <a:alpha val="2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5" name="文本框 124" descr="{&quot;isTemplate&quot;:true,&quot;type&quot;:&quot;text&quot;}"/>
          <p:cNvSpPr txBox="1"/>
          <p:nvPr/>
        </p:nvSpPr>
        <p:spPr>
          <a:xfrm>
            <a:off x="6915150" y="3019425"/>
            <a:ext cx="3429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年龄</a:t>
            </a:r>
            <a:endParaRPr lang="zh-CN" sz="13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6" name="圆角矩形 125"/>
          <p:cNvSpPr/>
          <p:nvPr/>
        </p:nvSpPr>
        <p:spPr>
          <a:xfrm>
            <a:off x="7543800" y="2905125"/>
            <a:ext cx="72390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  <a:ln w="12700">
            <a:solidFill>
              <a:srgbClr val="2563EB">
                <a:alpha val="2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7" name="文本框 126" descr="{&quot;isTemplate&quot;:true,&quot;type&quot;:&quot;text&quot;}"/>
          <p:cNvSpPr txBox="1"/>
          <p:nvPr/>
        </p:nvSpPr>
        <p:spPr>
          <a:xfrm>
            <a:off x="7734300" y="3019425"/>
            <a:ext cx="3429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学历</a:t>
            </a:r>
            <a:endParaRPr lang="zh-CN" sz="13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8" name="圆角矩形 127"/>
          <p:cNvSpPr/>
          <p:nvPr/>
        </p:nvSpPr>
        <p:spPr>
          <a:xfrm>
            <a:off x="8362950" y="2905125"/>
            <a:ext cx="72390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  <a:ln w="12700">
            <a:solidFill>
              <a:srgbClr val="2563EB">
                <a:alpha val="2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9" name="文本框 128" descr="{&quot;isTemplate&quot;:true,&quot;type&quot;:&quot;text&quot;}"/>
          <p:cNvSpPr txBox="1"/>
          <p:nvPr/>
        </p:nvSpPr>
        <p:spPr>
          <a:xfrm>
            <a:off x="8553450" y="3019425"/>
            <a:ext cx="3429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邮箱</a:t>
            </a:r>
            <a:endParaRPr lang="zh-CN" sz="13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0" name="圆角矩形 129"/>
          <p:cNvSpPr/>
          <p:nvPr/>
        </p:nvSpPr>
        <p:spPr>
          <a:xfrm>
            <a:off x="9182100" y="2905125"/>
            <a:ext cx="89535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  <a:ln w="12700">
            <a:solidFill>
              <a:srgbClr val="2563EB">
                <a:alpha val="2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1" name="文本框 130" descr="{&quot;isTemplate&quot;:true,&quot;type&quot;:&quot;text&quot;}"/>
          <p:cNvSpPr txBox="1"/>
          <p:nvPr/>
        </p:nvSpPr>
        <p:spPr>
          <a:xfrm>
            <a:off x="9372600" y="3019425"/>
            <a:ext cx="5143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手机号</a:t>
            </a:r>
            <a:endParaRPr lang="zh-CN" sz="13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2" name="圆角矩形 131"/>
          <p:cNvSpPr/>
          <p:nvPr/>
        </p:nvSpPr>
        <p:spPr>
          <a:xfrm>
            <a:off x="10172700" y="2905125"/>
            <a:ext cx="106680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  <a:ln w="12700">
            <a:solidFill>
              <a:srgbClr val="2563EB">
                <a:alpha val="2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3" name="文本框 132" descr="{&quot;isTemplate&quot;:true,&quot;type&quot;:&quot;text&quot;}"/>
          <p:cNvSpPr txBox="1"/>
          <p:nvPr/>
        </p:nvSpPr>
        <p:spPr>
          <a:xfrm>
            <a:off x="10363200" y="3019425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毕业院校</a:t>
            </a:r>
            <a:endParaRPr lang="zh-CN" sz="13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4" name="文本框 133" descr="{&quot;isTemplate&quot;:true,&quot;type&quot;:&quot;text&quot;}"/>
          <p:cNvSpPr txBox="1"/>
          <p:nvPr/>
        </p:nvSpPr>
        <p:spPr>
          <a:xfrm>
            <a:off x="5086350" y="3571875"/>
            <a:ext cx="6534150" cy="666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27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识别结果自动写入</a:t>
            </a:r>
            <a:r>
              <a:rPr lang="en-US" sz="127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Excel </a:t>
            </a:r>
            <a:r>
              <a:rPr lang="zh-CN" sz="127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对应列，从「读简历」到「有表格」</a:t>
            </a:r>
            <a:endParaRPr lang="zh-CN" sz="1275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70000"/>
              </a:lnSpc>
            </a:pPr>
            <a:r>
              <a:rPr lang="zh-CN" sz="127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只差一次点击；批量处理，进度实时可见。</a:t>
            </a:r>
            <a:endParaRPr lang="zh-CN" sz="1275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5" name="圆角矩形 134"/>
          <p:cNvSpPr/>
          <p:nvPr/>
        </p:nvSpPr>
        <p:spPr>
          <a:xfrm>
            <a:off x="5086350" y="4467225"/>
            <a:ext cx="6534150" cy="590550"/>
          </a:xfrm>
          <a:prstGeom prst="roundRect">
            <a:avLst>
              <a:gd name="adj" fmla="val 22581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136" name="图片 13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7800" y="4638675"/>
            <a:ext cx="247650" cy="247650"/>
          </a:xfrm>
          <a:prstGeom prst="rect">
            <a:avLst/>
          </a:prstGeom>
        </p:spPr>
      </p:pic>
      <p:sp>
        <p:nvSpPr>
          <p:cNvPr id="137" name="文本框 136" descr="{&quot;isTemplate&quot;:true,&quot;type&quot;:&quot;text&quot;}"/>
          <p:cNvSpPr txBox="1"/>
          <p:nvPr/>
        </p:nvSpPr>
        <p:spPr>
          <a:xfrm>
            <a:off x="5638800" y="4667250"/>
            <a:ext cx="581025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</a:rPr>
              <a:t>版式复杂或扫描件？开启</a:t>
            </a:r>
            <a:r>
              <a:rPr lang="en-US" sz="12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</a:rPr>
              <a:t> AI </a:t>
            </a:r>
            <a:r>
              <a:rPr lang="zh-CN" sz="12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</a:rPr>
              <a:t>增强识别，准确率再上一层。</a:t>
            </a:r>
            <a:endParaRPr lang="zh-CN" sz="12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文本框 137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云涟简历提取工具</a:t>
            </a:r>
            <a:endParaRPr lang="zh-CN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9" name="文本框 138" descr="{&quot;isTemplate&quot;:true,&quot;type&quot;:&quot;text&quot;}"/>
          <p:cNvSpPr txBox="1"/>
          <p:nvPr/>
        </p:nvSpPr>
        <p:spPr>
          <a:xfrm>
            <a:off x="11163300" y="6496050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05 / 10</a:t>
            </a:r>
            <a:endParaRPr lang="en-US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" descr="&lt;Slide style={{ width: 1280, height: 720, background: '#FFFFFF', fontFamily: &quot;'Microsoft YaHei', 'PingFang SC', sans-serif&quot;, paddingLeft: 60, paddingRight: 60, paddingTop: 20, position: 'relative' }}&gt;&#10;    &lt;Box style={{ height: 100, justifyContent: 'center', gap: 8 }}&gt;&#10;        &lt;Box style={{ flexDirection: 'row', alignItems: 'center', gap: 14 }}&gt;&#10;            &lt;Box style={{ width: 6, height: 34, borderRadius: 3, background: '#2563EB' }} /&gt;&#10;            &lt;Text style={{ fontSize: 34, fontWeight: 'bold', color: '#1E293B' }}&gt;AI 增强，复杂简历也认得准&lt;/Text&gt;&#10;        &lt;/Box&gt;&#10;        &lt;Text style={{ fontSize: 16, color: '#64748B', marginLeft: 20 }}&gt;主流大模型可选，也可完全离线；用不用 AI，决定权在你&lt;/Text&gt;&#10;    &lt;/Box&gt;&#10;&#10;    &lt;Box style={{ height: 540, gap: 20 }}&gt;&#10;        &lt;Box style={{ height: 220, width: 1160, borderRadius: 16, overflow: 'hidden', background: '#0F172A' }}&gt;&#10;            &lt;Image src=&quot;assets/ai_enhance.png&quot; style={{ width: 1160, height: 220, objectFit: 'cover' }} /&gt;&#10;        &lt;/Box&gt;&#10;        &lt;Box style={{ flex: 1, flexDirection: 'row', gap: 20 }}&gt;&#10;            {[&#10;                { icon: 'diagram-project', title: '多模型可选', desc: '内置 DeepSeek、通义千问、智谱GLM、Kimi、OpenAI 快捷配置，也支持任意 OpenAI 兼容接口，按需选用。' },&#10;                { icon: 'key', title: '密钥本机加密', desc: 'API Key 加密保存在本机，下次打开无需重新填写；支持保存多个模型并设默认，切换零成本。' },&#10;                { icon: 'bolt', title: '无 Key 也能用', desc: '没有配置模型时自动降级为内置规则提取，功能不中断，纯离线场景照样跑得稳。' }&#10;            ].map((c, i) =&gt; (&#10;                &lt;Box key={i} style={{ flex: 1, padding: 24, borderRadius: 16, background: '#F5F8FC', border: '1px solid #E2E8F0', gap: 14 }}&gt;&#10;                    &lt;FAIcon name={c.icon} style={{ fill: '#2563EB', width: 44, height: 44 }} /&gt;&#10;                    &lt;Text style={{ fontSize: 22, fontWeight: 'bold', color: '#1E293B' }}&gt;{c.title}&lt;/Text&gt;&#10;                    &lt;Text style={{ fontSize: 16, color: '#475569', lineHeight: 1.65 }}&gt;{c.desc}&lt;/Text&gt;&#10;                &lt;/Box&gt;&#10;            ))}&#10;        &lt;/Box&gt;&#10;    &lt;/Box&gt;&#10;&#10;    &lt;Box style={{ height: 60, flexDirection: 'row', justifyContent: 'space-between', alignItems: 'center' }}&gt;&#10;        &lt;Text style={{ fontSize: 14, color: '#94A3B8' }}&gt;云涟简历提取工具&lt;/Text&gt;&#10;        &lt;Text style={{ fontSize: 14, color: '#94A3B8' }}&gt;06 / 10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142" name="圆角矩形 141"/>
          <p:cNvSpPr/>
          <p:nvPr/>
        </p:nvSpPr>
        <p:spPr>
          <a:xfrm>
            <a:off x="571500" y="381000"/>
            <a:ext cx="57150" cy="3238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</p:spPr>
        <p:txBody>
          <a:bodyPr/>
          <a:p/>
        </p:txBody>
      </p:sp>
      <p:sp>
        <p:nvSpPr>
          <p:cNvPr id="143" name="文本框 142" descr="{&quot;isTemplate&quot;:true,&quot;type&quot;:&quot;text&quot;}"/>
          <p:cNvSpPr txBox="1"/>
          <p:nvPr/>
        </p:nvSpPr>
        <p:spPr>
          <a:xfrm>
            <a:off x="762000" y="342900"/>
            <a:ext cx="401955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25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增强，复杂简历也认得准</a:t>
            </a:r>
            <a:endParaRPr lang="zh-CN" sz="25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4" name="文本框 143" descr="{&quot;isTemplate&quot;:true,&quot;type&quot;:&quot;text&quot;}"/>
          <p:cNvSpPr txBox="1"/>
          <p:nvPr/>
        </p:nvSpPr>
        <p:spPr>
          <a:xfrm>
            <a:off x="762000" y="809625"/>
            <a:ext cx="10858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主流大模型可选，也可完全离线；用不用</a:t>
            </a:r>
            <a:r>
              <a:rPr lang="en-US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 AI</a:t>
            </a: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，决定权在你</a:t>
            </a:r>
            <a:endParaRPr lang="zh-CN"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5" name="圆角矩形 144"/>
          <p:cNvSpPr/>
          <p:nvPr/>
        </p:nvSpPr>
        <p:spPr>
          <a:xfrm>
            <a:off x="571500" y="1143000"/>
            <a:ext cx="11049000" cy="2095500"/>
          </a:xfrm>
          <a:prstGeom prst="roundRect">
            <a:avLst>
              <a:gd name="adj" fmla="val 7273"/>
            </a:avLst>
          </a:prstGeom>
          <a:solidFill>
            <a:srgbClr val="0F172A"/>
          </a:solidFill>
        </p:spPr>
        <p:txBody>
          <a:bodyPr/>
          <a:p/>
        </p:txBody>
      </p:sp>
      <p:pic>
        <p:nvPicPr>
          <p:cNvPr id="146" name="图片 145"/>
          <p:cNvPicPr>
            <a:picLocks noChangeAspect="1"/>
          </p:cNvPicPr>
          <p:nvPr/>
        </p:nvPicPr>
        <p:blipFill>
          <a:blip r:embed="rId1"/>
          <a:srcRect t="33598" b="33598"/>
          <a:stretch>
            <a:fillRect/>
          </a:stretch>
        </p:blipFill>
        <p:spPr>
          <a:xfrm>
            <a:off x="571500" y="1143000"/>
            <a:ext cx="11049000" cy="2095500"/>
          </a:xfrm>
          <a:custGeom>
            <a:avLst/>
            <a:gdLst/>
            <a:ahLst/>
            <a:cxnLst/>
            <a:pathLst>
              <a:path w="1160" h="220">
                <a:moveTo>
                  <a:pt x="1144" y="0"/>
                </a:moveTo>
                <a:cubicBezTo>
                  <a:pt x="1153" y="0"/>
                  <a:pt x="1160" y="7"/>
                  <a:pt x="1160" y="16"/>
                </a:cubicBezTo>
                <a:lnTo>
                  <a:pt x="1160" y="204"/>
                </a:lnTo>
                <a:cubicBezTo>
                  <a:pt x="1160" y="213"/>
                  <a:pt x="1153" y="220"/>
                  <a:pt x="1144" y="220"/>
                </a:cubicBezTo>
                <a:lnTo>
                  <a:pt x="16" y="220"/>
                </a:lnTo>
                <a:cubicBezTo>
                  <a:pt x="7" y="220"/>
                  <a:pt x="0" y="213"/>
                  <a:pt x="0" y="204"/>
                </a:cubicBez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1144" y="0"/>
                </a:lnTo>
                <a:close/>
              </a:path>
            </a:pathLst>
          </a:custGeom>
        </p:spPr>
      </p:pic>
      <p:sp>
        <p:nvSpPr>
          <p:cNvPr id="147" name="圆角矩形 146"/>
          <p:cNvSpPr/>
          <p:nvPr/>
        </p:nvSpPr>
        <p:spPr>
          <a:xfrm>
            <a:off x="571500" y="3429000"/>
            <a:ext cx="3552825" cy="2857500"/>
          </a:xfrm>
          <a:prstGeom prst="roundRect">
            <a:avLst>
              <a:gd name="adj" fmla="val 5333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148" name="图片 14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100" y="3657600"/>
            <a:ext cx="419100" cy="419100"/>
          </a:xfrm>
          <a:prstGeom prst="rect">
            <a:avLst/>
          </a:prstGeom>
        </p:spPr>
      </p:pic>
      <p:sp>
        <p:nvSpPr>
          <p:cNvPr id="149" name="文本框 148" descr="{&quot;isTemplate&quot;:true,&quot;type&quot;:&quot;text&quot;}"/>
          <p:cNvSpPr txBox="1"/>
          <p:nvPr/>
        </p:nvSpPr>
        <p:spPr>
          <a:xfrm>
            <a:off x="800100" y="4210050"/>
            <a:ext cx="3095625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多模型可选</a:t>
            </a:r>
            <a:endParaRPr lang="zh-CN" sz="16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0" name="文本框 149" descr="{&quot;isTemplate&quot;:true,&quot;type&quot;:&quot;text&quot;}"/>
          <p:cNvSpPr txBox="1"/>
          <p:nvPr/>
        </p:nvSpPr>
        <p:spPr>
          <a:xfrm>
            <a:off x="800100" y="4600575"/>
            <a:ext cx="3095625" cy="91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内置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DeepSeek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、通义千问、智谱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GLM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Kimi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OpenAI 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快捷配置，也支持任意</a:t>
            </a: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OpenAI 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兼容接口，按需选用。</a:t>
            </a:r>
            <a:endParaRPr lang="zh-CN" sz="120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1" name="圆角矩形 150"/>
          <p:cNvSpPr/>
          <p:nvPr/>
        </p:nvSpPr>
        <p:spPr>
          <a:xfrm>
            <a:off x="4314825" y="3429000"/>
            <a:ext cx="3562350" cy="2857500"/>
          </a:xfrm>
          <a:prstGeom prst="roundRect">
            <a:avLst>
              <a:gd name="adj" fmla="val 5333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152" name="图片 15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43425" y="3657600"/>
            <a:ext cx="419100" cy="419100"/>
          </a:xfrm>
          <a:prstGeom prst="rect">
            <a:avLst/>
          </a:prstGeom>
        </p:spPr>
      </p:pic>
      <p:sp>
        <p:nvSpPr>
          <p:cNvPr id="153" name="文本框 152" descr="{&quot;isTemplate&quot;:true,&quot;type&quot;:&quot;text&quot;}"/>
          <p:cNvSpPr txBox="1"/>
          <p:nvPr/>
        </p:nvSpPr>
        <p:spPr>
          <a:xfrm>
            <a:off x="4543425" y="4210050"/>
            <a:ext cx="31051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密钥本机加密</a:t>
            </a:r>
            <a:endParaRPr lang="zh-CN" sz="16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4" name="文本框 153" descr="{&quot;isTemplate&quot;:true,&quot;type&quot;:&quot;text&quot;}"/>
          <p:cNvSpPr txBox="1"/>
          <p:nvPr/>
        </p:nvSpPr>
        <p:spPr>
          <a:xfrm>
            <a:off x="4543425" y="4600575"/>
            <a:ext cx="3105150" cy="914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API Key </a:t>
            </a: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加密保存在本机，下次打开无需重新填写；支持保存多个模型并设默认，切换零成本。</a:t>
            </a:r>
            <a:endParaRPr lang="zh-CN" sz="120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5" name="圆角矩形 154"/>
          <p:cNvSpPr/>
          <p:nvPr/>
        </p:nvSpPr>
        <p:spPr>
          <a:xfrm>
            <a:off x="8067675" y="3429000"/>
            <a:ext cx="3552825" cy="2857500"/>
          </a:xfrm>
          <a:prstGeom prst="roundRect">
            <a:avLst>
              <a:gd name="adj" fmla="val 5333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156" name="图片 155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96275" y="3657600"/>
            <a:ext cx="419100" cy="419100"/>
          </a:xfrm>
          <a:prstGeom prst="rect">
            <a:avLst/>
          </a:prstGeom>
        </p:spPr>
      </p:pic>
      <p:sp>
        <p:nvSpPr>
          <p:cNvPr id="157" name="文本框 156" descr="{&quot;isTemplate&quot;:true,&quot;type&quot;:&quot;text&quot;}"/>
          <p:cNvSpPr txBox="1"/>
          <p:nvPr/>
        </p:nvSpPr>
        <p:spPr>
          <a:xfrm>
            <a:off x="8296275" y="4210050"/>
            <a:ext cx="3095625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无</a:t>
            </a:r>
            <a:r>
              <a:rPr lang="en-US" sz="16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 Key </a:t>
            </a:r>
            <a:r>
              <a:rPr lang="zh-CN" sz="16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也能用</a:t>
            </a:r>
            <a:endParaRPr lang="zh-CN" sz="16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8" name="文本框 157" descr="{&quot;isTemplate&quot;:true,&quot;type&quot;:&quot;text&quot;}"/>
          <p:cNvSpPr txBox="1"/>
          <p:nvPr/>
        </p:nvSpPr>
        <p:spPr>
          <a:xfrm>
            <a:off x="8296275" y="4600575"/>
            <a:ext cx="3095625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没有配置模型时自动降级为内置规则提取，功能不中断，纯离线场景照样跑得稳。</a:t>
            </a:r>
            <a:endParaRPr lang="zh-CN" sz="120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9" name="文本框 158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云涟简历提取工具</a:t>
            </a:r>
            <a:endParaRPr lang="zh-CN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0" name="文本框 159" descr="{&quot;isTemplate&quot;:true,&quot;type&quot;:&quot;text&quot;}"/>
          <p:cNvSpPr txBox="1"/>
          <p:nvPr/>
        </p:nvSpPr>
        <p:spPr>
          <a:xfrm>
            <a:off x="11163300" y="6496050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06 / 10</a:t>
            </a:r>
            <a:endParaRPr lang="en-US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 descr="&lt;Slide style={{ width: 1280, height: 720, position: 'relative', overflow: 'hidden', background: '#0F172A', fontFamily: &quot;'Microsoft YaHei', 'PingFang SC', sans-serif&quot; }}&gt;&#10;    &lt;Image src=&quot;assets/finance_hr.png&quot; style={{ position: 'absolute', top: 0, left: 0, width: 1280, height: 720, objectFit: 'cover' }} /&gt;&#10;    &lt;Box style={{ position: 'absolute', top: 0, left: 0, width: 1280, height: 720, background: 'linear-gradient(90deg, rgba(15,23,42,0.94) 0%, rgba(15,23,42,0.82) 34%, rgba(15,23,42,0.35) 62%, rgba(15,23,42,0.05) 100%)' }} /&gt;&#10;&#10;    &lt;Box style={{ position: 'relative', zIndex: 2, width: 600, height: 720, paddingLeft: 80, justifyContent: 'center', gap: 26 }}&gt;&#10;        &lt;Box style={{ flexDirection: 'row', alignItems: 'center', gap: 10 }}&gt;&#10;            &lt;Box style={{ width: 30, height: 3, borderRadius: 2, background: '#38BDF8' }} /&gt;&#10;            &lt;Text style={{ fontSize: 18, fontWeight: 600, color: '#38BDF8', letterSpacing: 2 }}&gt;适用场景&lt;/Text&gt;&#10;        &lt;/Box&gt;&#10;        &lt;Text style={{ fontSize: 52, fontWeight: 800, color: '#FFFFFF', lineHeight: 1.2 }}&gt;为金融 HR 而生&lt;/Text&gt;&#10;        &lt;Box style={{ gap: 16 }}&gt;&#10;            {[&#10;                '证券 / 基金从业资格核验，批量候选人资料一键结构化入库',&#10;                '海量简历批量初筛，Excel 结果直接对接后续招聘流程',&#10;                '纯离线运行、密钥本地加密，契合金融行业数据合规要求'&#10;            ].map((t, i) =&gt; (&#10;                &lt;Box key={i} style={{ flexDirection: 'row', gap: 14, alignItems: 'flex-start' }}&gt;&#10;                    &lt;FAIcon name=&quot;circle-check&quot; style={{ fill: '#38BDF8', width: 22, height: 22 }} /&gt;&#10;                    &lt;Text style={{ fontSize: 18, color: 'rgba(255,255,255,0.92)', lineHeight: 1.6, flex: 1 }}&gt;{t}&lt;/Text&gt;&#10;                &lt;/Box&gt;&#10;            ))}&#10;        &lt;/Box&gt;&#10;        &lt;Text style={{ fontSize: 15, color: 'rgba(255,255,255,0.62)' }}&gt;云涟简历提取工具 · 服务金融招聘场景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矩形 1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A"/>
          </a:solidFill>
        </p:spPr>
        <p:txBody>
          <a:bodyPr/>
          <a:p/>
        </p:txBody>
      </p:sp>
      <p:pic>
        <p:nvPicPr>
          <p:cNvPr id="163" name="图片 162"/>
          <p:cNvPicPr>
            <a:picLocks noChangeAspect="1"/>
          </p:cNvPicPr>
          <p:nvPr/>
        </p:nvPicPr>
        <p:blipFill>
          <a:blip r:embed="rId1"/>
          <a:srcRect t="8966" b="896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4" name="矩形 1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72A">
                  <a:alpha val="94000"/>
                </a:srgbClr>
              </a:gs>
              <a:gs pos="34000">
                <a:srgbClr val="0F172A">
                  <a:alpha val="82000"/>
                </a:srgbClr>
              </a:gs>
              <a:gs pos="62000">
                <a:srgbClr val="0F172A">
                  <a:alpha val="35000"/>
                </a:srgbClr>
              </a:gs>
              <a:gs pos="100000">
                <a:srgbClr val="0F172A">
                  <a:alpha val="5000"/>
                </a:srgbClr>
              </a:gs>
            </a:gsLst>
            <a:lin ang="0" scaled="1"/>
          </a:gradFill>
        </p:spPr>
        <p:txBody>
          <a:bodyPr/>
          <a:p/>
        </p:txBody>
      </p:sp>
      <p:sp>
        <p:nvSpPr>
          <p:cNvPr id="165" name="圆角矩形 164"/>
          <p:cNvSpPr/>
          <p:nvPr/>
        </p:nvSpPr>
        <p:spPr>
          <a:xfrm>
            <a:off x="762000" y="1952625"/>
            <a:ext cx="285750" cy="28575"/>
          </a:xfrm>
          <a:prstGeom prst="roundRect">
            <a:avLst>
              <a:gd name="adj" fmla="val 66667"/>
            </a:avLst>
          </a:prstGeom>
          <a:solidFill>
            <a:srgbClr val="38BDF8"/>
          </a:solidFill>
        </p:spPr>
        <p:txBody>
          <a:bodyPr/>
          <a:p/>
        </p:txBody>
      </p:sp>
      <p:sp>
        <p:nvSpPr>
          <p:cNvPr id="166" name="文本框 165" descr="{&quot;isTemplate&quot;:true,&quot;type&quot;:&quot;text&quot;}"/>
          <p:cNvSpPr txBox="1"/>
          <p:nvPr/>
        </p:nvSpPr>
        <p:spPr>
          <a:xfrm>
            <a:off x="1143000" y="1857375"/>
            <a:ext cx="7620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 spc="150">
                <a:solidFill>
                  <a:srgbClr val="38BDF8"/>
                </a:solidFill>
                <a:latin typeface="微软雅黑" panose="020B0503020204020204" charset="-122"/>
                <a:ea typeface="微软雅黑" panose="020B0503020204020204" charset="-122"/>
              </a:rPr>
              <a:t>适用场景</a:t>
            </a:r>
            <a:endParaRPr lang="zh-CN" sz="1350" b="1" spc="150">
              <a:solidFill>
                <a:srgbClr val="38BD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7" name="文本框 166" descr="{&quot;isTemplate&quot;:true,&quot;type&quot;:&quot;text&quot;}"/>
          <p:cNvSpPr txBox="1"/>
          <p:nvPr/>
        </p:nvSpPr>
        <p:spPr>
          <a:xfrm>
            <a:off x="762000" y="2314575"/>
            <a:ext cx="4953000" cy="7143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zh-CN"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为</a:t>
            </a:r>
            <a:r>
              <a:rPr lang="en-US"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HR </a:t>
            </a:r>
            <a:r>
              <a:rPr lang="zh-CN"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而生</a:t>
            </a:r>
            <a:endParaRPr lang="zh-CN" sz="39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8" name="图片 16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3276600"/>
            <a:ext cx="209550" cy="209550"/>
          </a:xfrm>
          <a:prstGeom prst="rect">
            <a:avLst/>
          </a:prstGeom>
        </p:spPr>
      </p:pic>
      <p:sp>
        <p:nvSpPr>
          <p:cNvPr id="169" name="文本框 168" descr="{&quot;isTemplate&quot;:true,&quot;type&quot;:&quot;text&quot;}"/>
          <p:cNvSpPr txBox="1"/>
          <p:nvPr/>
        </p:nvSpPr>
        <p:spPr>
          <a:xfrm>
            <a:off x="1104900" y="3276600"/>
            <a:ext cx="4610100" cy="3333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35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证券</a:t>
            </a:r>
            <a:r>
              <a:rPr lang="en-US" sz="135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35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基金从业资格核验，批量候选人资料一键结构化入库</a:t>
            </a:r>
            <a:endParaRPr lang="zh-CN" sz="1350">
              <a:solidFill>
                <a:srgbClr val="FFFFFF">
                  <a:alpha val="92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0" name="图片 16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3762375"/>
            <a:ext cx="209550" cy="209550"/>
          </a:xfrm>
          <a:prstGeom prst="rect">
            <a:avLst/>
          </a:prstGeom>
        </p:spPr>
      </p:pic>
      <p:sp>
        <p:nvSpPr>
          <p:cNvPr id="171" name="文本框 170" descr="{&quot;isTemplate&quot;:true,&quot;type&quot;:&quot;text&quot;}"/>
          <p:cNvSpPr txBox="1"/>
          <p:nvPr/>
        </p:nvSpPr>
        <p:spPr>
          <a:xfrm>
            <a:off x="1104900" y="3762375"/>
            <a:ext cx="4610100" cy="3333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35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海量简历批量初筛，</a:t>
            </a:r>
            <a:r>
              <a:rPr lang="en-US" sz="135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Excel </a:t>
            </a:r>
            <a:r>
              <a:rPr lang="zh-CN" sz="135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结果直接对接后续招聘流程</a:t>
            </a:r>
            <a:endParaRPr lang="zh-CN" sz="1350">
              <a:solidFill>
                <a:srgbClr val="FFFFFF">
                  <a:alpha val="92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2" name="图片 17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4248150"/>
            <a:ext cx="209550" cy="209550"/>
          </a:xfrm>
          <a:prstGeom prst="rect">
            <a:avLst/>
          </a:prstGeom>
        </p:spPr>
      </p:pic>
      <p:sp>
        <p:nvSpPr>
          <p:cNvPr id="173" name="文本框 172" descr="{&quot;isTemplate&quot;:true,&quot;type&quot;:&quot;text&quot;}"/>
          <p:cNvSpPr txBox="1"/>
          <p:nvPr/>
        </p:nvSpPr>
        <p:spPr>
          <a:xfrm>
            <a:off x="1104900" y="4248150"/>
            <a:ext cx="4610100" cy="3333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35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纯离线运行、密钥本地加密，契合金融行业数据合规要求</a:t>
            </a:r>
            <a:endParaRPr lang="zh-CN" sz="1350">
              <a:solidFill>
                <a:srgbClr val="FFFFFF">
                  <a:alpha val="92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" name="文本框 173" descr="{&quot;isTemplate&quot;:true,&quot;type&quot;:&quot;text&quot;}"/>
          <p:cNvSpPr txBox="1"/>
          <p:nvPr/>
        </p:nvSpPr>
        <p:spPr>
          <a:xfrm>
            <a:off x="762000" y="4829175"/>
            <a:ext cx="4953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>
                    <a:alpha val="6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云涟简历提取工具</a:t>
            </a:r>
            <a:r>
              <a:rPr lang="en-US" sz="1125">
                <a:solidFill>
                  <a:srgbClr val="FFFFFF">
                    <a:alpha val="6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125">
                <a:solidFill>
                  <a:srgbClr val="FFFFFF">
                    <a:alpha val="6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服务金融招聘场景</a:t>
            </a:r>
            <a:endParaRPr lang="zh-CN" sz="1125">
              <a:solidFill>
                <a:srgbClr val="FFFFFF">
                  <a:alpha val="62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 descr="&lt;Slide style={{ width: 1280, height: 720, background: '#FFFFFF', fontFamily: &quot;'Microsoft YaHei', 'PingFang SC', sans-serif&quot;, paddingLeft: 60, paddingRight: 60, paddingTop: 20, position: 'relative' }}&gt;&#10;    &lt;Box style={{ height: 100, justifyContent: 'center', gap: 8 }}&gt;&#10;        &lt;Box style={{ flexDirection: 'row', alignItems: 'center', gap: 14 }}&gt;&#10;            &lt;Box style={{ width: 6, height: 34, borderRadius: 3, background: '#2563EB' }} /&gt;&#10;            &lt;Text style={{ fontSize: 34, fontWeight: 'bold', color: '#1E293B' }}&gt;效率提升，一目了然&lt;/Text&gt;&#10;        &lt;/Box&gt;&#10;        &lt;Text style={{ fontSize: 16, color: '#64748B', marginLeft: 20 }}&gt;把重复劳动交给工具，把时间还给真正重要的判断&lt;/Text&gt;&#10;    &lt;/Box&gt;&#10;&#10;    &lt;Box style={{ height: 540, justifyContent: 'center', gap: 46 }}&gt;&#10;        &lt;Box style={{ flexDirection: 'row', justifyContent: 'space-around', alignItems: 'center' }}&gt;&#10;            &lt;Box style={{ alignItems: 'center', gap: 12 }}&gt;&#10;                &lt;Box style={{ flexDirection: 'row', alignItems: 'baseline', gap: 4 }}&gt;&#10;                    &lt;Text style={{ fontSize: 96, fontWeight: 800, color: '#2563EB', lineHeight: 1 }}&gt;90&lt;/Text&gt;&#10;                    &lt;Text style={{ fontSize: 40, fontWeight: 800, color: '#06B6D4', lineHeight: 1 }}&gt;%&lt;/Text&gt;&#10;                &lt;/Box&gt;&#10;                &lt;Text style={{ fontSize: 18, color: '#475569' }}&gt;简历整理时间被省下&lt;/Text&gt;&#10;            &lt;/Box&gt;&#10;            &lt;Box style={{ width: 1, height: 130, background: '#E2E8F0' }} /&gt;&#10;            &lt;Box style={{ alignItems: 'center', gap: 12 }}&gt;&#10;                &lt;Text style={{ fontSize: 96, fontWeight: 800, color: '#2563EB', lineHeight: 1 }}&gt;7&lt;/Text&gt;&#10;                &lt;Text style={{ fontSize: 18, color: '#475569' }}&gt;项关键字段自动提取&lt;/Text&gt;&#10;            &lt;/Box&gt;&#10;            &lt;Box style={{ width: 1, height: 130, background: '#E2E8F0' }} /&gt;&#10;            &lt;Box style={{ alignItems: 'center', gap: 12 }}&gt;&#10;                &lt;Text style={{ fontSize: 96, fontWeight: 800, color: '#2563EB', lineHeight: 1 }}&gt;0&lt;/Text&gt;&#10;                &lt;Text style={{ fontSize: 18, color: '#475569' }}&gt;份简历上传到云端&lt;/Text&gt;&#10;            &lt;/Box&gt;&#10;        &lt;/Box&gt;&#10;&#10;        &lt;Box style={{ flexDirection: 'row', alignItems: 'center', justifyContent: 'center', gap: 14, paddingTop: 22, paddingBottom: 22, borderRadius: 16, background: 'rgba(37,99,235,0.08)' }}&gt;&#10;            &lt;FAIcon name=&quot;gauge-high&quot; style={{ fill: '#2563EB', width: 28, height: 28 }} /&gt;&#10;            &lt;Text style={{ fontSize: 20, fontWeight: 600, color: '#1E293B' }}&gt;整理 100 份简历 —— 从一整天，缩短到一杯咖啡的时间。&lt;/Text&gt;&#10;        &lt;/Box&gt;&#10;    &lt;/Box&gt;&#10;&#10;    &lt;Box style={{ height: 60, flexDirection: 'row', justifyContent: 'space-between', alignItems: 'center' }}&gt;&#10;        &lt;Text style={{ fontSize: 14, color: '#94A3B8' }}&gt;云涟简历提取工具&lt;/Text&gt;&#10;        &lt;Text style={{ fontSize: 14, color: '#94A3B8' }}&gt;08 / 10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矩形 1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177" name="圆角矩形 176"/>
          <p:cNvSpPr/>
          <p:nvPr/>
        </p:nvSpPr>
        <p:spPr>
          <a:xfrm>
            <a:off x="571500" y="381000"/>
            <a:ext cx="57150" cy="3238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</p:spPr>
        <p:txBody>
          <a:bodyPr/>
          <a:p/>
        </p:txBody>
      </p:sp>
      <p:sp>
        <p:nvSpPr>
          <p:cNvPr id="178" name="文本框 177" descr="{&quot;isTemplate&quot;:true,&quot;type&quot;:&quot;text&quot;}"/>
          <p:cNvSpPr txBox="1"/>
          <p:nvPr/>
        </p:nvSpPr>
        <p:spPr>
          <a:xfrm>
            <a:off x="762000" y="342900"/>
            <a:ext cx="291465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效率提升，一目了然</a:t>
            </a:r>
            <a:endParaRPr lang="zh-CN" sz="25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9" name="文本框 178" descr="{&quot;isTemplate&quot;:true,&quot;type&quot;:&quot;text&quot;}"/>
          <p:cNvSpPr txBox="1"/>
          <p:nvPr/>
        </p:nvSpPr>
        <p:spPr>
          <a:xfrm>
            <a:off x="762000" y="809625"/>
            <a:ext cx="10858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把重复劳动交给工具，把时间还给真正重要的判断</a:t>
            </a:r>
            <a:endParaRPr lang="zh-CN"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0" name="文本框 179" descr="{&quot;isTemplate&quot;:true,&quot;type&quot;:&quot;text&quot;}"/>
          <p:cNvSpPr txBox="1"/>
          <p:nvPr/>
        </p:nvSpPr>
        <p:spPr>
          <a:xfrm>
            <a:off x="1238250" y="2438400"/>
            <a:ext cx="1133475" cy="11049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2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90</a:t>
            </a:r>
            <a:endParaRPr lang="en-US" sz="72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1" name="文本框 180" descr="{&quot;isTemplate&quot;:true,&quot;type&quot;:&quot;text&quot;}"/>
          <p:cNvSpPr txBox="1"/>
          <p:nvPr/>
        </p:nvSpPr>
        <p:spPr>
          <a:xfrm>
            <a:off x="2409825" y="2438400"/>
            <a:ext cx="361950" cy="11049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6B6D4"/>
                </a:solidFill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en-US" sz="3000" b="1">
              <a:solidFill>
                <a:srgbClr val="06B6D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2" name="文本框 181" descr="{&quot;isTemplate&quot;:true,&quot;type&quot;:&quot;text&quot;}"/>
          <p:cNvSpPr txBox="1"/>
          <p:nvPr/>
        </p:nvSpPr>
        <p:spPr>
          <a:xfrm>
            <a:off x="1228725" y="3657600"/>
            <a:ext cx="15430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简历整理时间被省下</a:t>
            </a:r>
            <a:endParaRPr lang="zh-CN" sz="135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3" name="矩形 182"/>
          <p:cNvSpPr/>
          <p:nvPr/>
        </p:nvSpPr>
        <p:spPr>
          <a:xfrm>
            <a:off x="4086225" y="2533650"/>
            <a:ext cx="9525" cy="1238250"/>
          </a:xfrm>
          <a:prstGeom prst="rect">
            <a:avLst/>
          </a:prstGeom>
          <a:solidFill>
            <a:srgbClr val="E2E8F0"/>
          </a:solidFill>
        </p:spPr>
        <p:txBody>
          <a:bodyPr/>
          <a:p/>
        </p:txBody>
      </p:sp>
      <p:sp>
        <p:nvSpPr>
          <p:cNvPr id="184" name="文本框 183" descr="{&quot;isTemplate&quot;:true,&quot;type&quot;:&quot;text&quot;}"/>
          <p:cNvSpPr txBox="1"/>
          <p:nvPr/>
        </p:nvSpPr>
        <p:spPr>
          <a:xfrm>
            <a:off x="5895975" y="2438400"/>
            <a:ext cx="571500" cy="11049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2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lang="en-US" sz="72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5" name="文本框 184" descr="{&quot;isTemplate&quot;:true,&quot;type&quot;:&quot;text&quot;}"/>
          <p:cNvSpPr txBox="1"/>
          <p:nvPr/>
        </p:nvSpPr>
        <p:spPr>
          <a:xfrm>
            <a:off x="5410200" y="3657600"/>
            <a:ext cx="15430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项关键字段自动提取</a:t>
            </a:r>
            <a:endParaRPr lang="zh-CN" sz="135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8267700" y="2533650"/>
            <a:ext cx="9525" cy="1238250"/>
          </a:xfrm>
          <a:prstGeom prst="rect">
            <a:avLst/>
          </a:prstGeom>
          <a:solidFill>
            <a:srgbClr val="E2E8F0"/>
          </a:solidFill>
        </p:spPr>
        <p:txBody>
          <a:bodyPr/>
          <a:p/>
        </p:txBody>
      </p:sp>
      <p:sp>
        <p:nvSpPr>
          <p:cNvPr id="187" name="文本框 186" descr="{&quot;isTemplate&quot;:true,&quot;type&quot;:&quot;text&quot;}"/>
          <p:cNvSpPr txBox="1"/>
          <p:nvPr/>
        </p:nvSpPr>
        <p:spPr>
          <a:xfrm>
            <a:off x="9991725" y="2438400"/>
            <a:ext cx="571500" cy="11049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2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endParaRPr lang="en-US" sz="72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8" name="文本框 187" descr="{&quot;isTemplate&quot;:true,&quot;type&quot;:&quot;text&quot;}"/>
          <p:cNvSpPr txBox="1"/>
          <p:nvPr/>
        </p:nvSpPr>
        <p:spPr>
          <a:xfrm>
            <a:off x="9591675" y="3657600"/>
            <a:ext cx="13716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份简历上传到云端</a:t>
            </a:r>
            <a:endParaRPr lang="zh-CN" sz="135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9" name="圆角矩形 188"/>
          <p:cNvSpPr/>
          <p:nvPr/>
        </p:nvSpPr>
        <p:spPr>
          <a:xfrm>
            <a:off x="571500" y="4305300"/>
            <a:ext cx="11049000" cy="685800"/>
          </a:xfrm>
          <a:prstGeom prst="roundRect">
            <a:avLst>
              <a:gd name="adj" fmla="val 22222"/>
            </a:avLst>
          </a:prstGeom>
          <a:solidFill>
            <a:srgbClr val="2563EB">
              <a:alpha val="8000"/>
            </a:srgbClr>
          </a:solidFill>
        </p:spPr>
        <p:txBody>
          <a:bodyPr/>
          <a:p/>
        </p:txBody>
      </p:sp>
      <p:pic>
        <p:nvPicPr>
          <p:cNvPr id="190" name="图片 18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00425" y="4514850"/>
            <a:ext cx="266700" cy="266700"/>
          </a:xfrm>
          <a:prstGeom prst="rect">
            <a:avLst/>
          </a:prstGeom>
        </p:spPr>
      </p:pic>
      <p:sp>
        <p:nvSpPr>
          <p:cNvPr id="191" name="文本框 190" descr="{&quot;isTemplate&quot;:true,&quot;type&quot;:&quot;text&quot;}"/>
          <p:cNvSpPr txBox="1"/>
          <p:nvPr/>
        </p:nvSpPr>
        <p:spPr>
          <a:xfrm>
            <a:off x="3800475" y="4533900"/>
            <a:ext cx="5000625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整理</a:t>
            </a:r>
            <a:r>
              <a:rPr lang="en-US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 100 </a:t>
            </a:r>
            <a:r>
              <a:rPr lang="zh-CN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份简历</a:t>
            </a:r>
            <a:r>
              <a:rPr lang="en-US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 —— </a:t>
            </a:r>
            <a:r>
              <a:rPr lang="zh-CN" sz="15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从一整天，缩短到一杯咖啡的时间。</a:t>
            </a:r>
            <a:endParaRPr lang="zh-CN" sz="15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2" name="文本框 191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云涟简历提取工具</a:t>
            </a:r>
            <a:endParaRPr lang="zh-CN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3" name="文本框 192" descr="{&quot;isTemplate&quot;:true,&quot;type&quot;:&quot;text&quot;}"/>
          <p:cNvSpPr txBox="1"/>
          <p:nvPr/>
        </p:nvSpPr>
        <p:spPr>
          <a:xfrm>
            <a:off x="11163300" y="6496050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08 / 10</a:t>
            </a:r>
            <a:endParaRPr lang="en-US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" name="" descr="&lt;Slide style={{ width: 1280, height: 720, background: '#FFFFFF', fontFamily: &quot;'Microsoft YaHei', 'PingFang SC', sans-serif&quot;, paddingLeft: 60, paddingRight: 60, paddingTop: 20, position: 'relative' }}&gt;&#10;    &lt;Box style={{ height: 100, justifyContent: 'center', gap: 8 }}&gt;&#10;        &lt;Box style={{ flexDirection: 'row', alignItems: 'center', gap: 14 }}&gt;&#10;            &lt;Box style={{ width: 6, height: 34, borderRadius: 3, background: '#2563EB' }} /&gt;&#10;            &lt;Text style={{ fontSize: 34, fontWeight: 'bold', color: '#1E293B' }}&gt;离线安全 · 即开即用&lt;/Text&gt;&#10;        &lt;/Box&gt;&#10;        &lt;Text style={{ fontSize: 16, color: '#64748B', marginLeft: 20 }}&gt;不依赖服务器，交付简单，数据留在本地&lt;/Text&gt;&#10;    &lt;/Box&gt;&#10;&#10;    &lt;Box style={{ height: 540, flexDirection: 'row', gap: 36 }}&gt;&#10;        &lt;Box style={{ width: 672, justifyContent: 'center', gap: 20 }}&gt;&#10;            {[&#10;                { icon: 'shield-halved', title: '纯离线运行', desc: '不依赖授权服务器，断网也能正常激活与提取，简历数据全程留在本机。' },&#10;                { icon: 'lock', title: '密钥本地加密', desc: 'AI 模型 API Key 加密保存在本机，不上传、不外泄，换机可重新配置。' },&#10;                { icon: 'key', title: '灵活卡密授权', desc: '支持绑定机器码（一机一码）与通用卡密两种方式，按客户情况灵活发放。' },&#10;                { icon: 'box-open', title: '绿色免安装', desc: '解压即用，无需部署服务器与数据库，交付零门槛，客户上手快。' }&#10;            ].map((c, i) =&gt; (&#10;                &lt;Box key={i} style={{ flexDirection: 'row', gap: 18, alignItems: 'flex-start', padding: 18, borderRadius: 14, background: '#F5F8FC', border: '1px solid #E2E8F0' }}&gt;&#10;                    &lt;Box style={{ width: 46, height: 46, borderRadius: 12, background: 'rgba(37,99,235,0.10)', justifyContent: 'center', alignItems: 'center' }}&gt;&#10;                        &lt;FAIcon name={c.icon} style={{ fill: '#2563EB', width: 24, height: 24 }} /&gt;&#10;                    &lt;/Box&gt;&#10;                    &lt;Box style={{ flex: 1, gap: 4 }}&gt;&#10;                        &lt;Text style={{ fontSize: 19, fontWeight: 'bold', color: '#1E293B' }}&gt;{c.title}&lt;/Text&gt;&#10;                        &lt;Text style={{ fontSize: 15, color: '#475569', lineHeight: 1.6 }}&gt;{c.desc}&lt;/Text&gt;&#10;                    &lt;/Box&gt;&#10;                &lt;/Box&gt;&#10;            ))}&#10;        &lt;/Box&gt;&#10;&#10;        &lt;Box style={{ width: 452, height: 540, borderRadius: 18, padding: 36, justifyContent: 'center', alignItems: 'center', gap: 16, background: 'linear-gradient(160deg, #1E3A8A 0%, #2563EB 65%, #06B6D4 150%)' }}&gt;&#10;            &lt;Image src=&quot;assets/cloud_logo.png&quot; style={{ width: 72, height: 72, borderRadius: 18 }} /&gt;&#10;            &lt;Text style={{ fontSize: 26, fontWeight: 800, color: '#FFFFFF' }}&gt;云涟智能&lt;/Text&gt;&#10;            &lt;Text style={{ fontSize: 18, color: 'rgba(255,255,255,0.9)' }}&gt;云涟简历提取工具&lt;/Text&gt;&#10;            &lt;Box style={{ paddingLeft: 18, paddingRight: 18, paddingTop: 8, paddingBottom: 8, borderRadius: 999, background: 'rgba(255,255,255,0.18)' }}&gt;&#10;                &lt;Text style={{ fontSize: 15, fontWeight: 600, color: '#FFFFFF' }}&gt;v1.2.1 · 离线版&lt;/Text&gt;&#10;            &lt;/Box&gt;&#10;            &lt;Text style={{ fontSize: 15, color: 'rgba(255,255,255,0.82)', textAlign: 'center', lineHeight: 1.7, marginTop: 6 }}&gt;&#10;                离线交付 · 解压即用&lt;br /&gt;联系获取安装包与卡密&#10;            &lt;/Text&gt;&#10;        &lt;/Box&gt;&#10;    &lt;/Box&gt;&#10;&#10;    &lt;Box style={{ height: 60, flexDirection: 'row', justifyContent: 'space-between', alignItems: 'center' }}&gt;&#10;        &lt;Text style={{ fontSize: 14, color: '#94A3B8' }}&gt;云涟简历提取工具&lt;/Text&gt;&#10;        &lt;Text style={{ fontSize: 14, color: '#94A3B8' }}&gt;09 / 10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矩形 1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196" name="圆角矩形 195"/>
          <p:cNvSpPr/>
          <p:nvPr/>
        </p:nvSpPr>
        <p:spPr>
          <a:xfrm>
            <a:off x="571500" y="381000"/>
            <a:ext cx="57150" cy="3238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</p:spPr>
        <p:txBody>
          <a:bodyPr/>
          <a:p/>
        </p:txBody>
      </p:sp>
      <p:sp>
        <p:nvSpPr>
          <p:cNvPr id="197" name="文本框 196" descr="{&quot;isTemplate&quot;:true,&quot;type&quot;:&quot;text&quot;}"/>
          <p:cNvSpPr txBox="1"/>
          <p:nvPr/>
        </p:nvSpPr>
        <p:spPr>
          <a:xfrm>
            <a:off x="762000" y="342900"/>
            <a:ext cx="2933700" cy="3905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离线安全</a:t>
            </a:r>
            <a:r>
              <a:rPr lang="en-US" sz="25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255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即开即用</a:t>
            </a:r>
            <a:endParaRPr lang="zh-CN" sz="255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" name="文本框 197" descr="{&quot;isTemplate&quot;:true,&quot;type&quot;:&quot;text&quot;}"/>
          <p:cNvSpPr txBox="1"/>
          <p:nvPr/>
        </p:nvSpPr>
        <p:spPr>
          <a:xfrm>
            <a:off x="762000" y="809625"/>
            <a:ext cx="10858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不依赖服务器，交付简单，数据留在本地</a:t>
            </a:r>
            <a:endParaRPr lang="zh-CN" sz="12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9" name="圆角矩形 198"/>
          <p:cNvSpPr/>
          <p:nvPr/>
        </p:nvSpPr>
        <p:spPr>
          <a:xfrm>
            <a:off x="571500" y="1676400"/>
            <a:ext cx="6400800" cy="876300"/>
          </a:xfrm>
          <a:prstGeom prst="roundRect">
            <a:avLst>
              <a:gd name="adj" fmla="val 15217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200" name="圆角矩形 199"/>
          <p:cNvSpPr/>
          <p:nvPr/>
        </p:nvSpPr>
        <p:spPr>
          <a:xfrm>
            <a:off x="742950" y="1847850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</p:spPr>
        <p:txBody>
          <a:bodyPr/>
          <a:p/>
        </p:txBody>
      </p:sp>
      <p:pic>
        <p:nvPicPr>
          <p:cNvPr id="201" name="图片 20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7725" y="1952625"/>
            <a:ext cx="228600" cy="228600"/>
          </a:xfrm>
          <a:prstGeom prst="rect">
            <a:avLst/>
          </a:prstGeom>
        </p:spPr>
      </p:pic>
      <p:sp>
        <p:nvSpPr>
          <p:cNvPr id="202" name="文本框 201" descr="{&quot;isTemplate&quot;:true,&quot;type&quot;:&quot;text&quot;}"/>
          <p:cNvSpPr txBox="1"/>
          <p:nvPr/>
        </p:nvSpPr>
        <p:spPr>
          <a:xfrm>
            <a:off x="1352550" y="1847850"/>
            <a:ext cx="54483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纯离线运行</a:t>
            </a:r>
            <a:endParaRPr lang="zh-CN" sz="1425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3" name="文本框 202" descr="{&quot;isTemplate&quot;:true,&quot;type&quot;:&quot;text&quot;}"/>
          <p:cNvSpPr txBox="1"/>
          <p:nvPr/>
        </p:nvSpPr>
        <p:spPr>
          <a:xfrm>
            <a:off x="1352550" y="2105025"/>
            <a:ext cx="544830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不依赖授权服务器，断网也能正常激活与提取，简历数据全程留在本机。</a:t>
            </a:r>
            <a:endParaRPr lang="zh-CN" sz="1125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" name="圆角矩形 203"/>
          <p:cNvSpPr/>
          <p:nvPr/>
        </p:nvSpPr>
        <p:spPr>
          <a:xfrm>
            <a:off x="571500" y="2743200"/>
            <a:ext cx="6400800" cy="876300"/>
          </a:xfrm>
          <a:prstGeom prst="roundRect">
            <a:avLst>
              <a:gd name="adj" fmla="val 15217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205" name="圆角矩形 204"/>
          <p:cNvSpPr/>
          <p:nvPr/>
        </p:nvSpPr>
        <p:spPr>
          <a:xfrm>
            <a:off x="742950" y="2914650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</p:spPr>
        <p:txBody>
          <a:bodyPr/>
          <a:p/>
        </p:txBody>
      </p:sp>
      <p:pic>
        <p:nvPicPr>
          <p:cNvPr id="206" name="图片 20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725" y="3019425"/>
            <a:ext cx="228600" cy="228600"/>
          </a:xfrm>
          <a:prstGeom prst="rect">
            <a:avLst/>
          </a:prstGeom>
        </p:spPr>
      </p:pic>
      <p:sp>
        <p:nvSpPr>
          <p:cNvPr id="207" name="文本框 206" descr="{&quot;isTemplate&quot;:true,&quot;type&quot;:&quot;text&quot;}"/>
          <p:cNvSpPr txBox="1"/>
          <p:nvPr/>
        </p:nvSpPr>
        <p:spPr>
          <a:xfrm>
            <a:off x="1352550" y="2914650"/>
            <a:ext cx="54483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密钥本地加密</a:t>
            </a:r>
            <a:endParaRPr lang="zh-CN" sz="1425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8" name="文本框 207" descr="{&quot;isTemplate&quot;:true,&quot;type&quot;:&quot;text&quot;}"/>
          <p:cNvSpPr txBox="1"/>
          <p:nvPr/>
        </p:nvSpPr>
        <p:spPr>
          <a:xfrm>
            <a:off x="1352550" y="3171825"/>
            <a:ext cx="544830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模型</a:t>
            </a:r>
            <a:r>
              <a:rPr lang="en-US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API Key </a:t>
            </a: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加密保存在本机，不上传、不外泄，换机可重新配置。</a:t>
            </a:r>
            <a:endParaRPr lang="zh-CN" sz="1125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9" name="圆角矩形 208"/>
          <p:cNvSpPr/>
          <p:nvPr/>
        </p:nvSpPr>
        <p:spPr>
          <a:xfrm>
            <a:off x="571500" y="3810000"/>
            <a:ext cx="6400800" cy="876300"/>
          </a:xfrm>
          <a:prstGeom prst="roundRect">
            <a:avLst>
              <a:gd name="adj" fmla="val 15217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210" name="圆角矩形 209"/>
          <p:cNvSpPr/>
          <p:nvPr/>
        </p:nvSpPr>
        <p:spPr>
          <a:xfrm>
            <a:off x="742950" y="3981450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</p:spPr>
        <p:txBody>
          <a:bodyPr/>
          <a:p/>
        </p:txBody>
      </p:sp>
      <p:pic>
        <p:nvPicPr>
          <p:cNvPr id="211" name="图片 210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7725" y="4086225"/>
            <a:ext cx="228600" cy="228600"/>
          </a:xfrm>
          <a:prstGeom prst="rect">
            <a:avLst/>
          </a:prstGeom>
        </p:spPr>
      </p:pic>
      <p:sp>
        <p:nvSpPr>
          <p:cNvPr id="212" name="文本框 211" descr="{&quot;isTemplate&quot;:true,&quot;type&quot;:&quot;text&quot;}"/>
          <p:cNvSpPr txBox="1"/>
          <p:nvPr/>
        </p:nvSpPr>
        <p:spPr>
          <a:xfrm>
            <a:off x="1352550" y="3981450"/>
            <a:ext cx="54483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灵活卡密授权</a:t>
            </a:r>
            <a:endParaRPr lang="zh-CN" sz="1425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3" name="文本框 212" descr="{&quot;isTemplate&quot;:true,&quot;type&quot;:&quot;text&quot;}"/>
          <p:cNvSpPr txBox="1"/>
          <p:nvPr/>
        </p:nvSpPr>
        <p:spPr>
          <a:xfrm>
            <a:off x="1352550" y="4238625"/>
            <a:ext cx="544830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支持绑定机器码（一机一码）与通用卡密两种方式，按客户情况灵活发放。</a:t>
            </a:r>
            <a:endParaRPr lang="zh-CN" sz="1125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4" name="圆角矩形 213"/>
          <p:cNvSpPr/>
          <p:nvPr/>
        </p:nvSpPr>
        <p:spPr>
          <a:xfrm>
            <a:off x="571500" y="4876800"/>
            <a:ext cx="6400800" cy="876300"/>
          </a:xfrm>
          <a:prstGeom prst="roundRect">
            <a:avLst>
              <a:gd name="adj" fmla="val 15217"/>
            </a:avLst>
          </a:prstGeom>
          <a:solidFill>
            <a:srgbClr val="F5F8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215" name="圆角矩形 214"/>
          <p:cNvSpPr/>
          <p:nvPr/>
        </p:nvSpPr>
        <p:spPr>
          <a:xfrm>
            <a:off x="742950" y="5048250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2563EB">
              <a:alpha val="10000"/>
            </a:srgbClr>
          </a:solidFill>
        </p:spPr>
        <p:txBody>
          <a:bodyPr/>
          <a:p/>
        </p:txBody>
      </p:sp>
      <p:pic>
        <p:nvPicPr>
          <p:cNvPr id="216" name="图片 215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7725" y="5153025"/>
            <a:ext cx="228600" cy="228600"/>
          </a:xfrm>
          <a:prstGeom prst="rect">
            <a:avLst/>
          </a:prstGeom>
        </p:spPr>
      </p:pic>
      <p:sp>
        <p:nvSpPr>
          <p:cNvPr id="217" name="文本框 216" descr="{&quot;isTemplate&quot;:true,&quot;type&quot;:&quot;text&quot;}"/>
          <p:cNvSpPr txBox="1"/>
          <p:nvPr/>
        </p:nvSpPr>
        <p:spPr>
          <a:xfrm>
            <a:off x="1352550" y="5048250"/>
            <a:ext cx="54483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绿色免安装</a:t>
            </a:r>
            <a:endParaRPr lang="zh-CN" sz="1425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8" name="文本框 217" descr="{&quot;isTemplate&quot;:true,&quot;type&quot;:&quot;text&quot;}"/>
          <p:cNvSpPr txBox="1"/>
          <p:nvPr/>
        </p:nvSpPr>
        <p:spPr>
          <a:xfrm>
            <a:off x="1352550" y="5305425"/>
            <a:ext cx="544830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解压即用，无需部署服务器与数据库，交付零门槛，客户上手快。</a:t>
            </a:r>
            <a:endParaRPr lang="zh-CN" sz="1125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9" name="圆角矩形 218"/>
          <p:cNvSpPr/>
          <p:nvPr/>
        </p:nvSpPr>
        <p:spPr>
          <a:xfrm>
            <a:off x="7315200" y="1143000"/>
            <a:ext cx="4305300" cy="5143500"/>
          </a:xfrm>
          <a:prstGeom prst="roundRect">
            <a:avLst>
              <a:gd name="adj" fmla="val 3982"/>
            </a:avLst>
          </a:prstGeom>
          <a:gradFill>
            <a:gsLst>
              <a:gs pos="0">
                <a:srgbClr val="1E3A8A"/>
              </a:gs>
              <a:gs pos="65000">
                <a:srgbClr val="2563EB"/>
              </a:gs>
              <a:gs pos="100000">
                <a:srgbClr val="06B6D4"/>
              </a:gs>
            </a:gsLst>
            <a:lin ang="4200000" scaled="1"/>
          </a:gradFill>
        </p:spPr>
        <p:txBody>
          <a:bodyPr/>
          <a:p/>
        </p:txBody>
      </p:sp>
      <p:pic>
        <p:nvPicPr>
          <p:cNvPr id="220" name="图片 2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24950" y="2324100"/>
            <a:ext cx="685800" cy="685800"/>
          </a:xfrm>
          <a:prstGeom prst="roundRect">
            <a:avLst>
              <a:gd name="adj" fmla="val 25000"/>
            </a:avLst>
          </a:prstGeom>
        </p:spPr>
      </p:pic>
      <p:sp>
        <p:nvSpPr>
          <p:cNvPr id="221" name="文本框 220" descr="{&quot;isTemplate&quot;:true,&quot;type&quot;:&quot;text&quot;}"/>
          <p:cNvSpPr txBox="1"/>
          <p:nvPr/>
        </p:nvSpPr>
        <p:spPr>
          <a:xfrm>
            <a:off x="8972550" y="3162300"/>
            <a:ext cx="9906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云涟智能</a:t>
            </a:r>
            <a:endParaRPr lang="zh-CN"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2" name="文本框 221" descr="{&quot;isTemplate&quot;:true,&quot;type&quot;:&quot;text&quot;}"/>
          <p:cNvSpPr txBox="1"/>
          <p:nvPr/>
        </p:nvSpPr>
        <p:spPr>
          <a:xfrm>
            <a:off x="8782050" y="3619500"/>
            <a:ext cx="13716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FFFFFF">
                    <a:alpha val="9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云涟简历提取工具</a:t>
            </a:r>
            <a:endParaRPr lang="zh-CN" sz="1350">
              <a:solidFill>
                <a:srgbClr val="FFFFFF">
                  <a:alpha val="9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3" name="圆角矩形 222"/>
          <p:cNvSpPr/>
          <p:nvPr/>
        </p:nvSpPr>
        <p:spPr>
          <a:xfrm>
            <a:off x="8791575" y="3981450"/>
            <a:ext cx="1352550" cy="323850"/>
          </a:xfrm>
          <a:prstGeom prst="roundRect">
            <a:avLst>
              <a:gd name="adj" fmla="val 2938235"/>
            </a:avLst>
          </a:prstGeom>
          <a:solidFill>
            <a:srgbClr val="FFFFFF">
              <a:alpha val="18000"/>
            </a:srgbClr>
          </a:solidFill>
        </p:spPr>
        <p:txBody>
          <a:bodyPr/>
          <a:p/>
        </p:txBody>
      </p:sp>
      <p:sp>
        <p:nvSpPr>
          <p:cNvPr id="224" name="文本框 223" descr="{&quot;isTemplate&quot;:true,&quot;type&quot;:&quot;text&quot;}"/>
          <p:cNvSpPr txBox="1"/>
          <p:nvPr/>
        </p:nvSpPr>
        <p:spPr>
          <a:xfrm>
            <a:off x="9172575" y="4070985"/>
            <a:ext cx="10096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v1.2.1 </a:t>
            </a:r>
            <a:r>
              <a:rPr lang="zh-CN"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版</a:t>
            </a:r>
            <a:endParaRPr lang="zh-CN"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" name="文本框 224" descr="{&quot;isTemplate&quot;:true,&quot;type&quot;:&quot;text&quot;}"/>
          <p:cNvSpPr txBox="1"/>
          <p:nvPr/>
        </p:nvSpPr>
        <p:spPr>
          <a:xfrm>
            <a:off x="8753475" y="4514850"/>
            <a:ext cx="1428750" cy="59055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70000"/>
              </a:lnSpc>
            </a:pPr>
            <a:r>
              <a:rPr lang="zh-CN" sz="1125">
                <a:solidFill>
                  <a:srgbClr val="FFFFFF">
                    <a:alpha val="8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离线交付</a:t>
            </a:r>
            <a:r>
              <a:rPr lang="en-US" sz="1125">
                <a:solidFill>
                  <a:srgbClr val="FFFFFF">
                    <a:alpha val="8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125">
                <a:solidFill>
                  <a:srgbClr val="FFFFFF">
                    <a:alpha val="8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解压即用</a:t>
            </a:r>
            <a:endParaRPr lang="zh-CN" sz="1125">
              <a:solidFill>
                <a:srgbClr val="FFFFFF">
                  <a:alpha val="82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70000"/>
              </a:lnSpc>
            </a:pPr>
            <a:r>
              <a:rPr lang="zh-CN" sz="1125">
                <a:solidFill>
                  <a:srgbClr val="FFFFFF">
                    <a:alpha val="8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联系获取安装包与卡密</a:t>
            </a:r>
            <a:endParaRPr lang="zh-CN" sz="1125">
              <a:solidFill>
                <a:srgbClr val="FFFFFF">
                  <a:alpha val="82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6" name="文本框 225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云涟简历提取工具</a:t>
            </a:r>
            <a:endParaRPr lang="zh-CN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7" name="文本框 226" descr="{&quot;isTemplate&quot;:true,&quot;type&quot;:&quot;text&quot;}"/>
          <p:cNvSpPr txBox="1"/>
          <p:nvPr/>
        </p:nvSpPr>
        <p:spPr>
          <a:xfrm>
            <a:off x="11163300" y="6496050"/>
            <a:ext cx="457200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09 / 10</a:t>
            </a:r>
            <a:endParaRPr lang="en-US" sz="1050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 descr="&lt;Slide style={{ width: 1280, height: 720, position: 'relative', overflow: 'hidden', background: '#0F172A', fontFamily: &quot;'Microsoft YaHei', 'PingFang SC', sans-serif&quot; }}&gt;&#10;    &lt;Image src=&quot;assets/hero_cover.png&quot; style={{ position: 'absolute', top: 0, left: 0, width: 1280, height: 720, objectFit: 'cover' }} /&gt;&#10;    &lt;Box style={{ position: 'absolute', top: 0, left: 0, width: 1280, height: 720, background: 'linear-gradient(150deg, rgba(30,58,138,0.94) 0%, rgba(37,99,235,0.86) 48%, rgba(6,182,212,0.78) 100%)' }} /&gt;&#10;&#10;    &lt;Box style={{ position: 'relative', zIndex: 2, width: 1280, height: 720, paddingLeft: 80, paddingRight: 80, justifyContent: 'center', alignItems: 'center', gap: 26 }}&gt;&#10;        &lt;Image src=&quot;assets/cloud_logo.png&quot; style={{ width: 78, height: 78, borderRadius: 20 }} /&gt;&#10;        &lt;Text style={{ fontSize: 62, fontWeight: 800, color: '#FFFFFF', lineHeight: 1.2, textAlign: 'center' }}&gt;&#10;            让简历处理更高效&#10;        &lt;/Text&gt;&#10;        &lt;Text style={{ fontSize: 24, color: 'rgba(255,255,255,0.92)', textAlign: 'center', lineHeight: 1.6 }}&gt;&#10;            云涟简历提取工具 · 批量简历智能提取 · 金融 HR 效率引擎&#10;        &lt;/Text&gt;&#10;        &lt;Box style={{ flexDirection: 'row', alignItems: 'center', gap: 12, marginTop: 12, paddingLeft: 44, paddingRight: 44, paddingTop: 18, paddingBottom: 18, borderRadius: 999, background: '#FFFFFF' }}&gt;&#10;            &lt;Text style={{ fontSize: 20, fontWeight: 800, color: '#1E3A8A' }}&gt;立即获取离线版与卡密&lt;/Text&gt;&#10;            &lt;FAIcon name=&quot;arrow-right&quot; style={{ fill: '#1E3A8A', width: 22, height: 22 }} /&gt;&#10;        &lt;/Box&gt;&#10;        &lt;Text style={{ fontSize: 16, color: 'rgba(255,255,255,0.72)', marginTop: 8 }}&gt;云涟智能 · YUNLIAN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A"/>
          </a:solidFill>
        </p:spPr>
        <p:txBody>
          <a:bodyPr/>
          <a:p/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rcRect t="8966" b="896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E3A8A">
                  <a:alpha val="94000"/>
                </a:srgbClr>
              </a:gs>
              <a:gs pos="48000">
                <a:srgbClr val="2563EB">
                  <a:alpha val="86000"/>
                </a:srgbClr>
              </a:gs>
              <a:gs pos="100000">
                <a:srgbClr val="06B6D4">
                  <a:alpha val="78000"/>
                </a:srgbClr>
              </a:gs>
            </a:gsLst>
            <a:lin ang="3600000" scaled="1"/>
          </a:gradFill>
        </p:spPr>
        <p:txBody>
          <a:bodyPr/>
          <a:p/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25" y="1438275"/>
            <a:ext cx="742950" cy="742950"/>
          </a:xfrm>
          <a:prstGeom prst="roundRect">
            <a:avLst>
              <a:gd name="adj" fmla="val 25641"/>
            </a:avLst>
          </a:prstGeom>
        </p:spPr>
      </p:pic>
      <p:sp>
        <p:nvSpPr>
          <p:cNvPr id="25" name="文本框 24" descr="{&quot;isTemplate&quot;:true,&quot;type&quot;:&quot;text&quot;}"/>
          <p:cNvSpPr txBox="1"/>
          <p:nvPr/>
        </p:nvSpPr>
        <p:spPr>
          <a:xfrm>
            <a:off x="3733800" y="2428875"/>
            <a:ext cx="4724400" cy="85725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20000"/>
              </a:lnSpc>
            </a:pPr>
            <a:r>
              <a:rPr lang="zh-CN"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让简历处理更高效</a:t>
            </a:r>
            <a:endParaRPr lang="zh-CN" sz="46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 descr="{&quot;isTemplate&quot;:true,&quot;type&quot;:&quot;text&quot;}"/>
          <p:cNvSpPr txBox="1"/>
          <p:nvPr/>
        </p:nvSpPr>
        <p:spPr>
          <a:xfrm>
            <a:off x="3162300" y="3533775"/>
            <a:ext cx="5876925" cy="447675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60000"/>
              </a:lnSpc>
            </a:pPr>
            <a:r>
              <a:rPr lang="zh-CN" sz="180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云涟简历提取工具</a:t>
            </a:r>
            <a:r>
              <a:rPr lang="en-US" sz="180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80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批量简历智能提取</a:t>
            </a:r>
            <a:r>
              <a:rPr lang="en-US" sz="180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80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金融</a:t>
            </a:r>
            <a:r>
              <a:rPr lang="en-US" sz="180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HR </a:t>
            </a:r>
            <a:r>
              <a:rPr lang="zh-CN" sz="1800">
                <a:solidFill>
                  <a:srgbClr val="FFFFFF">
                    <a:alpha val="9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效率引擎</a:t>
            </a:r>
            <a:endParaRPr lang="zh-CN" sz="1800">
              <a:solidFill>
                <a:srgbClr val="FFFFFF">
                  <a:alpha val="92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4562475" y="4343400"/>
            <a:ext cx="3067050" cy="571500"/>
          </a:xfrm>
          <a:prstGeom prst="roundRect">
            <a:avLst>
              <a:gd name="adj" fmla="val 1665000"/>
            </a:avLst>
          </a:prstGeom>
          <a:solidFill>
            <a:srgbClr val="FFFFFF"/>
          </a:solidFill>
        </p:spPr>
        <p:txBody>
          <a:bodyPr/>
          <a:p/>
        </p:txBody>
      </p:sp>
      <p:sp>
        <p:nvSpPr>
          <p:cNvPr id="28" name="文本框 27" descr="{&quot;isTemplate&quot;:true,&quot;type&quot;:&quot;text&quot;}"/>
          <p:cNvSpPr txBox="1"/>
          <p:nvPr/>
        </p:nvSpPr>
        <p:spPr>
          <a:xfrm>
            <a:off x="4981575" y="4514850"/>
            <a:ext cx="19050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3A8A"/>
                </a:solidFill>
                <a:latin typeface="微软雅黑" panose="020B0503020204020204" charset="-122"/>
                <a:ea typeface="微软雅黑" panose="020B0503020204020204" charset="-122"/>
              </a:rPr>
              <a:t>立即获取离线版与卡密</a:t>
            </a:r>
            <a:endParaRPr lang="zh-CN" sz="1500" b="1">
              <a:solidFill>
                <a:srgbClr val="1E3A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0875" y="4524375"/>
            <a:ext cx="209550" cy="209550"/>
          </a:xfrm>
          <a:prstGeom prst="rect">
            <a:avLst/>
          </a:prstGeom>
        </p:spPr>
      </p:pic>
      <p:sp>
        <p:nvSpPr>
          <p:cNvPr id="30" name="文本框 29" descr="{&quot;isTemplate&quot;:true,&quot;type&quot;:&quot;text&quot;}"/>
          <p:cNvSpPr txBox="1"/>
          <p:nvPr/>
        </p:nvSpPr>
        <p:spPr>
          <a:xfrm>
            <a:off x="5381625" y="5238750"/>
            <a:ext cx="142875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FFFFFF">
                    <a:alpha val="7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云涟智能</a:t>
            </a:r>
            <a:r>
              <a:rPr lang="en-US" sz="1200">
                <a:solidFill>
                  <a:srgbClr val="FFFFFF">
                    <a:alpha val="72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· YUNLIAN</a:t>
            </a:r>
            <a:endParaRPr lang="en-US" sz="1200">
              <a:solidFill>
                <a:srgbClr val="FFFFFF">
                  <a:alpha val="72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1872</Words>
  <Application>WPS 演示</Application>
  <PresentationFormat/>
  <Paragraphs>222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WPS_1748929922</cp:lastModifiedBy>
  <cp:revision>1</cp:revision>
  <dcterms:created xsi:type="dcterms:W3CDTF">2026-10-13T06:25:44Z</dcterms:created>
  <dcterms:modified xsi:type="dcterms:W3CDTF">2026-10-13T06:25:47Z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{"AIGC":{"Label":"1","ContentProducer":"00119111010856365494821B355","ProduceID":"01a133d2222c7479a6df05156f195032","ReservedCode1":"","ContentPropagator":"00119111010856365494821B355","PropagateID":"01a133d2222c7479a6df05156f195032","ReservedCode2":""}}</vt:lpwstr>
  </property>
  <property fmtid="{D5CDD505-2E9C-101B-9397-08002B2CF9AE}" pid="3" name="ICV">
    <vt:lpwstr>54D56ED7826741BE867CDAE7B29DF0C3_12</vt:lpwstr>
  </property>
  <property fmtid="{D5CDD505-2E9C-101B-9397-08002B2CF9AE}" pid="4" name="KSOProductBuildVer">
    <vt:lpwstr>2052-12.1.0.28505</vt:lpwstr>
  </property>
</Properties>
</file>