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svg" ContentType="image/svg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notesMasters/notesMaster1.xml" ContentType="application/vnd.openxmlformats-officedocument.presentationml.notesMaster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3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5" Type="http://schemas.openxmlformats.org/officeDocument/2006/relationships/slide" Target="slides/slide5.xml" /><Relationship Id="rId0" Type="http://schemas.openxmlformats.org/officeDocument/2006/relationships/slideMaster" Target="slideMasters/slideMaster1.xml" /><Relationship Id="rId10" Type="http://schemas.openxmlformats.org/officeDocument/2006/relationships/slide" Target="slides/slide10.xml" /><Relationship Id="rId1" Type="http://schemas.openxmlformats.org/officeDocument/2006/relationships/slide" Target="slides/slide1.xml" /><Relationship Id="rId6" Type="http://schemas.openxmlformats.org/officeDocument/2006/relationships/slide" Target="slides/slide6.xml" /><Relationship Id="rId11" Type="http://schemas.openxmlformats.org/officeDocument/2006/relationships/slide" Target="slides/slide11.xml" /><Relationship Id="rId14" Type="http://schemas.openxmlformats.org/officeDocument/2006/relationships/presProps" Target="presProps.xml" /><Relationship Id="rId13" Type="http://schemas.openxmlformats.org/officeDocument/2006/relationships/notesMaster" Target="notesMasters/notesMaster1.xml" /><Relationship Id="rId12" Type="http://schemas.openxmlformats.org/officeDocument/2006/relationships/slide" Target="slides/slide12.xml" /><Relationship Id="rId15" Type="http://schemas.openxmlformats.org/officeDocument/2006/relationships/tableStyles" Target="tableStyles.xml" /><Relationship Id="rId7" Type="http://schemas.openxmlformats.org/officeDocument/2006/relationships/slide" Target="slides/slide7.xml" /><Relationship Id="rId16" Type="http://schemas.openxmlformats.org/officeDocument/2006/relationships/viewProps" Target="viewProp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image" Target="media/image1.png" /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2" Type="http://schemas.openxmlformats.org/officeDocument/2006/relationships/image" Target="media/image7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6.svg" /><Relationship Id="rId3" Type="http://schemas.openxmlformats.org/officeDocument/2006/relationships/image" Target="media/image8.svg" /><Relationship Id="rId4" Type="http://schemas.openxmlformats.org/officeDocument/2006/relationships/image" Target="media/image9.svg" /></Relationships>
</file>

<file path=ppt/slides/_rels/slide3.xml.rels><?xml version="1.0" encoding="UTF-8" standalone="yes"?><Relationships xmlns="http://schemas.openxmlformats.org/package/2006/relationships"><Relationship Id="rId3" Type="http://schemas.openxmlformats.org/officeDocument/2006/relationships/image" Target="media/image12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0.svg" /><Relationship Id="rId6" Type="http://schemas.openxmlformats.org/officeDocument/2006/relationships/image" Target="media/image13.svg" /><Relationship Id="rId2" Type="http://schemas.openxmlformats.org/officeDocument/2006/relationships/image" Target="media/image11.svg" /><Relationship Id="rId7" Type="http://schemas.openxmlformats.org/officeDocument/2006/relationships/image" Target="media/image14.svg" /><Relationship Id="rId4" Type="http://schemas.openxmlformats.org/officeDocument/2006/relationships/image" Target="media/image7.svg" /><Relationship Id="rId5" Type="http://schemas.openxmlformats.org/officeDocument/2006/relationships/image" Target="media/image8.svg" /></Relationships>
</file>

<file path=ppt/slides/_rels/slide4.xml.rels><?xml version="1.0" encoding="UTF-8" standalone="yes"?><Relationships xmlns="http://schemas.openxmlformats.org/package/2006/relationships"><Relationship Id="rId7" Type="http://schemas.openxmlformats.org/officeDocument/2006/relationships/image" Target="media/image20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5.svg" /><Relationship Id="rId6" Type="http://schemas.openxmlformats.org/officeDocument/2006/relationships/image" Target="media/image3.svg" /><Relationship Id="rId4" Type="http://schemas.openxmlformats.org/officeDocument/2006/relationships/image" Target="media/image18.svg" /><Relationship Id="rId2" Type="http://schemas.openxmlformats.org/officeDocument/2006/relationships/image" Target="media/image16.svg" /><Relationship Id="rId3" Type="http://schemas.openxmlformats.org/officeDocument/2006/relationships/image" Target="media/image17.svg" /><Relationship Id="rId5" Type="http://schemas.openxmlformats.org/officeDocument/2006/relationships/image" Target="media/image19.svg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1.sv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2.svg" /><Relationship Id="rId2" Type="http://schemas.openxmlformats.org/officeDocument/2006/relationships/image" Target="media/image21.svg" /></Relationships>
</file>

<file path=ppt/slides/_rels/slide8.xml.rels><?xml version="1.0" encoding="UTF-8" standalone="yes"?><Relationships xmlns="http://schemas.openxmlformats.org/package/2006/relationships"><Relationship Id="rId2" Type="http://schemas.openxmlformats.org/officeDocument/2006/relationships/image" Target="media/image21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3.svg" /><Relationship Id="rId3" Type="http://schemas.openxmlformats.org/officeDocument/2006/relationships/image" Target="media/image23.svg" /><Relationship Id="rId4" Type="http://schemas.openxmlformats.org/officeDocument/2006/relationships/image" Target="media/image24.svg" 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image" Target="media/image25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7.svg" /><Relationship Id="rId3" Type="http://schemas.openxmlformats.org/officeDocument/2006/relationships/image" Target="media/image17.svg" /><Relationship Id="rId4" Type="http://schemas.openxmlformats.org/officeDocument/2006/relationships/image" Target="media/image16.svg" /></Relationships>
</file>

<file path=ppt/slides/_rels/slide10.xml.rels><?xml version="1.0" encoding="UTF-8" standalone="yes"?><Relationships xmlns="http://schemas.openxmlformats.org/package/2006/relationships"><Relationship Id="rId3" Type="http://schemas.openxmlformats.org/officeDocument/2006/relationships/image" Target="media/image4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svg" /><Relationship Id="rId2" Type="http://schemas.openxmlformats.org/officeDocument/2006/relationships/image" Target="media/image3.svg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5.svg" /><Relationship Id="rId1" Type="http://schemas.openxmlformats.org/officeDocument/2006/relationships/image" Target="media/image1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 descr="&lt;Slide style={{ width: 1280, height: 720, position: 'relative', background: '#16307A', fontFamily: 'Microsoft YaHei' }}&gt;&#10;  &lt;Image src=&quot;assets/hero_ai.png&quot; style={{ position: 'absolute', top: 0, left: 0, width: 1280, height: 720, objectFit: 'cover' }} /&gt;&#10;  &lt;Box style={{ position: 'absolute', top: 0, left: 0, width: 1280, height: 720, background: 'linear-gradient(100deg, rgba(11,24,60,0.94) 0%, rgba(17,38,96,0.78) 42%, rgba(20,46,118,0.28) 100%)' }} /&gt;&#10;  &lt;Box style={{ position: 'absolute', top: 128, left: 80, width: 800 }}&gt;&#10;    &lt;Box style={{ flexDirection: 'row', alignItems: 'center', gap: 14 }}&gt;&#10;      &lt;Box style={{ width: 8, height: 32, background: '#12A3B8', borderRadius: 4 }} /&gt;&#10;      &lt;Text style={{ fontSize: 22, color: '#BFD4FF', letterSpacing: 6 }}&gt;云涟智能 · YUNLIAN AI&lt;/Text&gt;&#10;    &lt;/Box&gt;&#10;    &lt;Text style={{ fontSize: 64, fontWeight: 'bold', color: '#FFFFFF', lineHeight: 1.3, marginTop: 30 }}&gt;让 AI 替你读完&lt;br /&gt;每一份简历&lt;/Text&gt;&#10;    &lt;Text style={{ fontSize: 25, color: '#D9E6FF', marginTop: 26, lineHeight: 1.5 }}&gt;解析 · 分析 · 改写 · 匹配 · 背调，一站式招聘提效工具&lt;/Text&gt;&#10;    &lt;Box style={{ flexDirection: 'row', gap: 16, marginTop: 42 }}&gt;&#10;      &lt;Box style={{ padding: 12, border: '1px solid rgba(255,255,255,0.45)', borderRadius: 22 }}&gt;&lt;Text style={{ fontSize: 17, color: '#FFFFFF' }}&gt;数据本地处理&lt;/Text&gt;&lt;/Box&gt;&#10;      &lt;Box style={{ padding: 12, border: '1px solid rgba(255,255,255,0.45)', borderRadius: 22 }}&gt;&lt;Text style={{ fontSize: 17, color: '#FFFFFF' }}&gt;多模型自选&lt;/Text&gt;&lt;/Box&gt;&#10;      &lt;Box style={{ padding: 12, border: '1px solid rgba(255,255,255,0.45)', borderRadius: 22 }}&gt;&lt;Text style={{ fontSize: 17, color: '#FFFFFF' }}&gt;一码一机开通&lt;/Text&gt;&lt;/Box&gt;&#10;    &lt;/Box&gt;&#10;  &lt;/Box&gt;&#10;  &lt;Box style={{ position: 'absolute', left: 80, bottom: 44 }}&gt;&#10;    &lt;Text style={{ fontSize: 15, color: 'rgba(255,255,255,0.55)' }}&gt;云涟AI简历分析工具 · 产品推介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6307A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4140" r="0" b="4140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B183C">
                  <a:alpha val="94000"/>
                </a:srgbClr>
              </a:gs>
              <a:gs pos="42000">
                <a:srgbClr val="112660">
                  <a:alpha val="78000"/>
                </a:srgbClr>
              </a:gs>
              <a:gs pos="100000">
                <a:srgbClr val="142E76">
                  <a:alpha val="28000"/>
                </a:srgbClr>
              </a:gs>
            </a:gsLst>
            <a:lin ang="600000" scaled="1"/>
          </a:gradFill>
          <a:ln/>
        </p:spPr>
        <p:txBody>
          <a:bodyPr/>
          <a:p/>
        </p:txBody>
      </p:sp>
      <p:sp>
        <p:nvSpPr>
          <p:cNvPr id="5" name=""/>
          <p:cNvSpPr/>
          <p:nvPr/>
        </p:nvSpPr>
        <p:spPr>
          <a:xfrm rot="0" flipH="0" flipV="0">
            <a:off x="762000" y="1219200"/>
            <a:ext cx="76200" cy="304800"/>
          </a:xfrm>
          <a:prstGeom prst="roundRect">
            <a:avLst>
              <a:gd name="adj" fmla="val 50000"/>
            </a:avLst>
          </a:prstGeom>
          <a:solidFill>
            <a:srgbClr val="12A3B8"/>
          </a:solidFill>
          <a:ln/>
        </p:spPr>
        <p:txBody>
          <a:bodyPr/>
          <a:p/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971550" y="1247775"/>
            <a:ext cx="3200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450">
                <a:solidFill>
                  <a:srgbClr val="BFD4FF"/>
                </a:solidFill>
                <a:latin typeface="Microsoft YaHei"/>
                <a:ea typeface="Microsoft YaHei"/>
              </a:rPr>
              <a:t>云涟智能</a:t>
            </a:r>
            <a:r>
              <a:rPr lang="en-US" sz="1650" spc="450">
                <a:solidFill>
                  <a:srgbClr val="BFD4FF"/>
                </a:solidFill>
                <a:latin typeface="Microsoft YaHei"/>
                <a:ea typeface="Microsoft YaHei"/>
              </a:rPr>
              <a:t xml:space="preserve"> · YUNLIAN AI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762000" y="1809750"/>
            <a:ext cx="7620000" cy="190500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4800" b="1">
                <a:solidFill>
                  <a:srgbClr val="FFFFFF"/>
                </a:solidFill>
                <a:latin typeface="Microsoft YaHei"/>
                <a:ea typeface="Microsoft YaHei"/>
              </a:rPr>
              <a:t>让</a:t>
            </a:r>
            <a:r>
              <a:rPr lang="en-US" sz="480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4800" b="1">
                <a:solidFill>
                  <a:srgbClr val="FFFFFF"/>
                </a:solidFill>
                <a:latin typeface="Microsoft YaHei"/>
                <a:ea typeface="Microsoft YaHei"/>
              </a:rPr>
              <a:t>替你读完</a:t>
            </a:r>
            <a:endParaRPr/>
          </a:p>
          <a:p>
            <a:pPr>
              <a:lnSpc>
                <a:spcPct val="130000"/>
              </a:lnSpc>
            </a:pPr>
            <a:r>
              <a:rPr lang="zh-CN" sz="4800" b="1">
                <a:solidFill>
                  <a:srgbClr val="FFFFFF"/>
                </a:solidFill>
                <a:latin typeface="Microsoft YaHei"/>
                <a:ea typeface="Microsoft YaHei"/>
              </a:rPr>
              <a:t>每一份简历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762000" y="3962400"/>
            <a:ext cx="7620000" cy="4286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75">
                <a:solidFill>
                  <a:srgbClr val="D9E6FF"/>
                </a:solidFill>
                <a:latin typeface="Microsoft YaHei"/>
                <a:ea typeface="Microsoft YaHei"/>
              </a:rPr>
              <a:t>解析</a:t>
            </a:r>
            <a:r>
              <a:rPr lang="en-US" sz="1875">
                <a:solidFill>
                  <a:srgbClr val="D9E6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75">
                <a:solidFill>
                  <a:srgbClr val="D9E6FF"/>
                </a:solidFill>
                <a:latin typeface="Microsoft YaHei"/>
                <a:ea typeface="Microsoft YaHei"/>
              </a:rPr>
              <a:t>分析</a:t>
            </a:r>
            <a:r>
              <a:rPr lang="en-US" sz="1875">
                <a:solidFill>
                  <a:srgbClr val="D9E6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75">
                <a:solidFill>
                  <a:srgbClr val="D9E6FF"/>
                </a:solidFill>
                <a:latin typeface="Microsoft YaHei"/>
                <a:ea typeface="Microsoft YaHei"/>
              </a:rPr>
              <a:t>改写</a:t>
            </a:r>
            <a:r>
              <a:rPr lang="en-US" sz="1875">
                <a:solidFill>
                  <a:srgbClr val="D9E6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75">
                <a:solidFill>
                  <a:srgbClr val="D9E6FF"/>
                </a:solidFill>
                <a:latin typeface="Microsoft YaHei"/>
                <a:ea typeface="Microsoft YaHei"/>
              </a:rPr>
              <a:t>匹配</a:t>
            </a:r>
            <a:r>
              <a:rPr lang="en-US" sz="1875">
                <a:solidFill>
                  <a:srgbClr val="D9E6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75">
                <a:solidFill>
                  <a:srgbClr val="D9E6FF"/>
                </a:solidFill>
                <a:latin typeface="Microsoft YaHei"/>
                <a:ea typeface="Microsoft YaHei"/>
              </a:rPr>
              <a:t>背调，一站式招聘提效工具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762000" y="4791075"/>
            <a:ext cx="1200150" cy="428625"/>
          </a:xfrm>
          <a:prstGeom prst="roundRect">
            <a:avLst>
              <a:gd name="adj" fmla="val 48889"/>
            </a:avLst>
          </a:prstGeom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876300" y="4905375"/>
            <a:ext cx="971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数据本地处理</a:t>
            </a:r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2114550" y="4791075"/>
            <a:ext cx="1038225" cy="428625"/>
          </a:xfrm>
          <a:prstGeom prst="roundRect">
            <a:avLst>
              <a:gd name="adj" fmla="val 48889"/>
            </a:avLst>
          </a:prstGeom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2228850" y="490537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多模型自选</a:t>
            </a:r>
            <a:endParaRPr/>
          </a:p>
        </p:txBody>
      </p:sp>
      <p:sp>
        <p:nvSpPr>
          <p:cNvPr id="13" name=""/>
          <p:cNvSpPr/>
          <p:nvPr/>
        </p:nvSpPr>
        <p:spPr>
          <a:xfrm rot="0" flipH="0" flipV="0">
            <a:off x="3305175" y="4791075"/>
            <a:ext cx="1200150" cy="428625"/>
          </a:xfrm>
          <a:prstGeom prst="roundRect">
            <a:avLst>
              <a:gd name="adj" fmla="val 48889"/>
            </a:avLst>
          </a:prstGeom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3419475" y="4905375"/>
            <a:ext cx="971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一码一机开通</a:t>
            </a:r>
            <a:endParaRPr/>
          </a:p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762000" y="6267450"/>
            <a:ext cx="1981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云涟</a:t>
            </a:r>
            <a:r>
              <a:rPr lang="en-US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AI</a:t>
            </a:r>
            <a:r>
              <a:rPr lang="zh-CN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简历分析工具</a:t>
            </a:r>
            <a:r>
              <a:rPr lang="en-US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产品推介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84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招聘旺季，这四件事最耗人&lt;/Text&gt;&#10;      &lt;Text style={{ fontSize: 16, color: '#8A97AC', marginTop: 6 }}&gt;每一个招聘人都经历过的日常&lt;/Text&gt;&#10;    &lt;/Box&gt;&#10;  &lt;/Box&gt;&#10;  &lt;Box style={{ height: 520, gap: 20 }}&gt;&#10;    &lt;Box style={{ flex: 1, flexDirection: 'row', gap: 20 }}&gt;&#10;      &lt;Box style={{ flex: 1, background: '#FFFFFF', border: '2px solid #DBE3EE', borderRadius: 16, padding: 26, flexDirection: 'row', gap: 20, alignItems: 'flex-start' }}&gt;&#10;        &lt;Box style={{ width: 56, height: 56, borderRadius: 14, background: 'linear-gradient(135deg, #2A66E2 0%, #12A3B8 100%)', justifyContent: 'center', alignItems: 'center' }}&gt;&#10;          &lt;FAIcon name='hourglass-half' style={{ fill: '#FFFFFF', width: 28, height: 28 }} /&gt;&#10;        &lt;/Box&gt;&#10;        &lt;Box style={{ flex: 1 }}&gt;&#10;          &lt;Text style={{ fontSize: 24, fontWeight: 'bold', color: '#15233F' }}&gt;简历海读不完&lt;/Text&gt;&#10;          &lt;Text style={{ fontSize: 18, color: '#46546C', lineHeight: 1.55, marginTop: 10 }}&gt;旺季一天进上百份简历，逐份通读至少 5 分钟。HR 最宝贵的时间全耗在机械初筛上，真正值得深聊的人反而没时间细看。&lt;/Text&gt;&#10;        &lt;/Box&gt;&#10;      &lt;/Box&gt;&#10;      &lt;Box style={{ flex: 1, background: '#FFFFFF', border: '2px solid #DBE3EE', borderRadius: 16, padding: 26, flexDirection: 'row', gap: 20, alignItems: 'flex-start' }}&gt;&#10;        &lt;Box style={{ width: 56, height: 56, borderRadius: 14, background: 'linear-gradient(135deg, #2A66E2 0%, #12A3B8 100%)', justifyContent: 'center', alignItems: 'center' }}&gt;&#10;          &lt;FAIcon name='copy' style={{ fill: '#FFFFFF', width: 28, height: 28 }} /&gt;&#10;        &lt;/Box&gt;&#10;        &lt;Box style={{ flex: 1 }}&gt;&#10;          &lt;Text style={{ fontSize: 24, fontWeight: 'bold', color: '#15233F' }}&gt;格式五花八门&lt;/Text&gt;&#10;          &lt;Text style={{ fontSize: 18, color: '#46546C', lineHeight: 1.55, marginTop: 10 }}&gt;PDF、Word、扫描件质量参差，有的乱码、有的缺字。光是整理成统一格式，就要花掉大量人工，还容易抄错漏项。&lt;/Text&gt;&#10;        &lt;/Box&gt;&#10;      &lt;/Box&gt;&#10;    &lt;/Box&gt;&#10;    &lt;Box style={{ flex: 1, flexDirection: 'row', gap: 20 }}&gt;&#10;      &lt;Box style={{ flex: 1, background: '#FFFFFF', border: '2px solid #DBE3EE', borderRadius: 16, padding: 26, flexDirection: 'row', gap: 20, alignItems: 'flex-start' }}&gt;&#10;        &lt;Box style={{ width: 56, height: 56, borderRadius: 14, background: 'linear-gradient(135deg, #2A66E2 0%, #12A3B8 100%)', justifyContent: 'center', alignItems: 'center' }}&gt;&#10;          &lt;FAIcon name='bullseye' style={{ fill: '#FFFFFF', width: 28, height: 28 }} /&gt;&#10;        &lt;/Box&gt;&#10;        &lt;Box style={{ flex: 1 }}&gt;&#10;          &lt;Text style={{ fontSize: 24, fontWeight: 'bold', color: '#15233F' }}&gt;匹配全凭感觉&lt;/Text&gt;&#10;          &lt;Text style={{ fontSize: 18, color: '#46546C', lineHeight: 1.55, marginTop: 10 }}&gt;十几个岗位对着几百份简历，谁更适合哪个岗、差距在哪里，全靠经验和肉眼判断，标准因人而异、难以复盘。&lt;/Text&gt;&#10;        &lt;/Box&gt;&#10;      &lt;/Box&gt;&#10;      &lt;Box style={{ flex: 1, background: '#FFFFFF', border: '2px solid #DBE3EE', borderRadius: 16, padding: 26, flexDirection: 'row', gap: 20, alignItems: 'flex-start' }}&gt;&#10;        &lt;Box style={{ width: 56, height: 56, borderRadius: 14, background: 'linear-gradient(135deg, #2A66E2 0%, #12A3B8 100%)', justifyContent: 'center', alignItems: 'center' }}&gt;&#10;          &lt;FAIcon name='search' style={{ fill: '#FFFFFF', width: 28, height: 28 }} /&gt;&#10;        &lt;/Box&gt;&#10;        &lt;Box style={{ flex: 1 }}&gt;&#10;          &lt;Text style={{ fontSize: 24, fontWeight: 'bold', color: '#15233F' }}&gt;背调耗时易漏&lt;/Text&gt;&#10;          &lt;Text style={{ fontSize: 18, color: '#46546C', lineHeight: 1.55, marginTop: 10 }}&gt;候选人任职公司的背景要一家一家搜，失信、暴雷、劳动仲裁这些风险词漏看一条，代价可能是一次错误的推荐。&lt;/Text&gt;&#10;        &lt;/Box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2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6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41148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招聘旺季，这四件事最耗人</a:t>
            </a:r>
            <a:endParaRPr/>
          </a:p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4114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每一个招聘人都经历过的日常</a:t>
            </a:r>
            <a:endParaRPr/>
          </a:p>
        </p:txBody>
      </p:sp>
      <p:sp>
        <p:nvSpPr>
          <p:cNvPr id="89" name=""/>
          <p:cNvSpPr/>
          <p:nvPr/>
        </p:nvSpPr>
        <p:spPr>
          <a:xfrm rot="0" flipH="0" flipV="0">
            <a:off x="609600" y="114300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90" name=""/>
          <p:cNvSpPr/>
          <p:nvPr/>
        </p:nvSpPr>
        <p:spPr>
          <a:xfrm rot="0" flipH="0" flipV="0">
            <a:off x="857250" y="13906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9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90600" y="1524000"/>
            <a:ext cx="266700" cy="266700"/>
          </a:xfrm>
          <a:prstGeom prst="rect">
            <a:avLst/>
          </a:prstGeom>
          <a:ln/>
        </p:spPr>
      </p:pic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1581150" y="1390650"/>
            <a:ext cx="41719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简历海读不完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1581150" y="1762125"/>
            <a:ext cx="41719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旺季一天进上百份简历，逐份通读至少</a:t>
            </a:r>
            <a:r>
              <a:rPr lang="en-US" sz="1350">
                <a:solidFill>
                  <a:srgbClr val="46546C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分钟。</a:t>
            </a:r>
            <a:r>
              <a:rPr lang="en-US" sz="1350">
                <a:solidFill>
                  <a:srgbClr val="46546C"/>
                </a:solidFill>
                <a:latin typeface="Microsoft YaHei"/>
                <a:ea typeface="Microsoft YaHei"/>
              </a:rPr>
              <a:t xml:space="preserve">HR </a:t>
            </a: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最宝贵的时间全耗在机械初筛上，真正值得深聊的人反而没时间细看。</a:t>
            </a:r>
            <a:endParaRPr/>
          </a:p>
        </p:txBody>
      </p:sp>
      <p:sp>
        <p:nvSpPr>
          <p:cNvPr id="94" name=""/>
          <p:cNvSpPr/>
          <p:nvPr/>
        </p:nvSpPr>
        <p:spPr>
          <a:xfrm rot="0" flipH="0" flipV="0">
            <a:off x="6191250" y="114300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95" name=""/>
          <p:cNvSpPr/>
          <p:nvPr/>
        </p:nvSpPr>
        <p:spPr>
          <a:xfrm rot="0" flipH="0" flipV="0">
            <a:off x="6438900" y="139065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9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572250" y="1524000"/>
            <a:ext cx="266700" cy="266700"/>
          </a:xfrm>
          <a:prstGeom prst="rect">
            <a:avLst/>
          </a:prstGeom>
          <a:ln/>
        </p:spPr>
      </p:pic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7162800" y="1390650"/>
            <a:ext cx="41719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格式五花八门</a:t>
            </a:r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7162800" y="1762125"/>
            <a:ext cx="41719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350">
                <a:solidFill>
                  <a:srgbClr val="46546C"/>
                </a:solidFill>
                <a:latin typeface="Microsoft YaHei"/>
                <a:ea typeface="Microsoft YaHei"/>
              </a:rPr>
              <a:t>PDF</a:t>
            </a: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、</a:t>
            </a:r>
            <a:r>
              <a:rPr lang="en-US" sz="1350">
                <a:solidFill>
                  <a:srgbClr val="46546C"/>
                </a:solidFill>
                <a:latin typeface="Microsoft YaHei"/>
                <a:ea typeface="Microsoft YaHei"/>
              </a:rPr>
              <a:t>Word</a:t>
            </a: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、扫描件质量参差，有的乱码、有的缺字。光是整理成统一格式，就要花掉大量人工，还容易抄错漏项。</a:t>
            </a:r>
            <a:endParaRPr/>
          </a:p>
        </p:txBody>
      </p:sp>
      <p:sp>
        <p:nvSpPr>
          <p:cNvPr id="99" name=""/>
          <p:cNvSpPr/>
          <p:nvPr/>
        </p:nvSpPr>
        <p:spPr>
          <a:xfrm rot="0" flipH="0" flipV="0">
            <a:off x="609600" y="371475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100" name=""/>
          <p:cNvSpPr/>
          <p:nvPr/>
        </p:nvSpPr>
        <p:spPr>
          <a:xfrm rot="0" flipH="0" flipV="0">
            <a:off x="857250" y="396240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0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990600" y="4095750"/>
            <a:ext cx="266700" cy="266700"/>
          </a:xfrm>
          <a:prstGeom prst="rect">
            <a:avLst/>
          </a:prstGeom>
          <a:ln/>
        </p:spPr>
      </p:pic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1581150" y="3962400"/>
            <a:ext cx="41719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匹配全凭感觉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1581150" y="4333875"/>
            <a:ext cx="41719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十几个岗位对着几百份简历，谁更适合哪个岗、差距在哪里，全靠经验和肉眼判断，标准因人而异、难以复盘。</a:t>
            </a:r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6191250" y="371475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105" name=""/>
          <p:cNvSpPr/>
          <p:nvPr/>
        </p:nvSpPr>
        <p:spPr>
          <a:xfrm rot="0" flipH="0" flipV="0">
            <a:off x="6438900" y="3962400"/>
            <a:ext cx="5334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0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572250" y="4095750"/>
            <a:ext cx="266700" cy="266700"/>
          </a:xfrm>
          <a:prstGeom prst="rect">
            <a:avLst/>
          </a:prstGeom>
          <a:ln/>
        </p:spPr>
      </p:pic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7162800" y="3962400"/>
            <a:ext cx="41719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背调耗时易漏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7162800" y="4333875"/>
            <a:ext cx="4171950" cy="9620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46546C"/>
                </a:solidFill>
                <a:latin typeface="Microsoft YaHei"/>
                <a:ea typeface="Microsoft YaHei"/>
              </a:rPr>
              <a:t>候选人任职公司的背景要一家一家搜，失信、暴雷、劳动仲裁这些风险词漏看一条，代价可能是一次错误的推荐。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02 / 12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11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一台工具，串起简历处理全流程&lt;/Text&gt;&#10;      &lt;Text style={{ fontSize: 16, color: '#8A97AC', marginTop: 6 }}&gt;从原始简历到可交付的推荐报告，全程 AI 协作&lt;/Text&gt;&#10;    &lt;/Box&gt;&#10;  &lt;/Box&gt;&#10;  &lt;Box style={{ height: 380, flexDirection: 'row', alignItems: 'center', gap: 6 }}&gt;&#10;    &lt;Box style={{ width: 196, height: 330, background: '#EDF1F7', borderRadius: 16, padding: 22, alignItems: 'center' }}&gt;&#10;      &lt;Box style={{ width: 72, height: 72, borderRadius: 18, background: 'linear-gradient(135deg, #2A66E2 0%, #12A3B8 100%)', justifyContent: 'center', alignItems: 'center' }}&gt;&#10;        &lt;FAIcon name='file-import' style={{ fill: '#FFFFFF', width: 36, height: 36 }} /&gt;&#10;      &lt;/Box&gt;&#10;      &lt;Text style={{ fontSize: 24, fontWeight: 'bold', color: '#15233F', marginTop: 20 }}&gt;智能解析&lt;/Text&gt;&#10;      &lt;Text style={{ fontSize: 16, color: '#46546C', lineHeight: 1.5, marginTop: 12, textAlign: 'center' }}&gt;双引擎提取&lt;br /&gt;中文不乱码&lt;/Text&gt;&#10;    &lt;/Box&gt;&#10;    &lt;FAIcon name='chevron-right' style={{ fill: '#12A3B8', width: 22, height: 22 }} /&gt;&#10;    &lt;Box style={{ width: 196, height: 330, background: '#EDF1F7', borderRadius: 16, padding: 22, alignItems: 'center' }}&gt;&#10;      &lt;Box style={{ width: 72, height: 72, borderRadius: 18, background: 'linear-gradient(135deg, #2A66E2 0%, #12A3B8 100%)', justifyContent: 'center', alignItems: 'center' }}&gt;&#10;        &lt;FAIcon name='brain' style={{ fill: '#FFFFFF', width: 36, height: 36 }} /&gt;&#10;      &lt;/Box&gt;&#10;      &lt;Text style={{ fontSize: 24, fontWeight: 'bold', color: '#15233F', marginTop: 20 }}&gt;AI 评估&lt;/Text&gt;&#10;      &lt;Text style={{ fontSize: 16, color: '#46546C', lineHeight: 1.5, marginTop: 12, textAlign: 'center' }}&gt;结构化报告&lt;br /&gt;综合评级&lt;/Text&gt;&#10;    &lt;/Box&gt;&#10;    &lt;FAIcon name='chevron-right' style={{ fill: '#12A3B8', width: 22, height: 22 }} /&gt;&#10;    &lt;Box style={{ width: 196, height: 330, background: '#EDF1F7', borderRadius: 16, padding: 22, alignItems: 'center' }}&gt;&#10;      &lt;Box style={{ width: 72, height: 72, borderRadius: 18, background: 'linear-gradient(135deg, #2A66E2 0%, #12A3B8 100%)', justifyContent: 'center', alignItems: 'center' }}&gt;&#10;        &lt;FAIcon name='copy' style={{ fill: '#FFFFFF', width: 36, height: 36 }} /&gt;&#10;      &lt;/Box&gt;&#10;      &lt;Text style={{ fontSize: 24, fontWeight: 'bold', color: '#15233F', marginTop: 20 }}&gt;模板改写&lt;/Text&gt;&#10;      &lt;Text style={{ fontSize: 16, color: '#46546C', lineHeight: 1.5, marginTop: 12, textAlign: 'center' }}&gt;统一版式&lt;br /&gt;直接套版导出&lt;/Text&gt;&#10;    &lt;/Box&gt;&#10;    &lt;FAIcon name='chevron-right' style={{ fill: '#12A3B8', width: 22, height: 22 }} /&gt;&#10;    &lt;Box style={{ width: 196, height: 330, background: '#EDF1F7', borderRadius: 16, padding: 22, alignItems: 'center' }}&gt;&#10;      &lt;Box style={{ width: 72, height: 72, borderRadius: 18, background: 'linear-gradient(135deg, #2A66E2 0%, #12A3B8 100%)', justifyContent: 'center', alignItems: 'center' }}&gt;&#10;        &lt;FAIcon name='bullseye' style={{ fill: '#FFFFFF', width: 36, height: 36 }} /&gt;&#10;      &lt;/Box&gt;&#10;      &lt;Text style={{ fontSize: 24, fontWeight: 'bold', color: '#15233F', marginTop: 20 }}&gt;岗位匹配&lt;/Text&gt;&#10;      &lt;Text style={{ fontSize: 16, color: '#46546C', lineHeight: 1.5, marginTop: 12, textAlign: 'center' }}&gt;JD 打分&lt;br /&gt;按匹配度排序&lt;/Text&gt;&#10;    &lt;/Box&gt;&#10;    &lt;FAIcon name='chevron-right' style={{ fill: '#12A3B8', width: 22, height: 22 }} /&gt;&#10;    &lt;Box style={{ width: 196, height: 330, background: '#EDF1F7', borderRadius: 16, padding: 22, alignItems: 'center' }}&gt;&#10;      &lt;Box style={{ width: 72, height: 72, borderRadius: 18, background: 'linear-gradient(135deg, #2A66E2 0%, #12A3B8 100%)', justifyContent: 'center', alignItems: 'center' }}&gt;&#10;        &lt;FAIcon name='shield' style={{ fill: '#FFFFFF', width: 36, height: 36 }} /&gt;&#10;      &lt;/Box&gt;&#10;      &lt;Text style={{ fontSize: 24, fontWeight: 'bold', color: '#15233F', marginTop: 20 }}&gt;联网背调&lt;/Text&gt;&#10;      &lt;Text style={{ fontSize: 16, color: '#46546C', lineHeight: 1.5, marginTop: 12, textAlign: 'center' }}&gt;负面记录&lt;br /&gt;自动排查&lt;/Text&gt;&#10;    &lt;/Box&gt;&#10;  &lt;/Box&gt;&#10;  &lt;Box style={{ height: 80, background: 'linear-gradient(135deg, #2A66E2 0%, #12A3B8 100%)', borderRadius: 14, justifyContent: 'center', alignItems: 'center', flexDirection: 'row', gap: 14 }}&gt;&#10;    &lt;FAIcon name='bolt' style={{ fill: '#FFFFFF', width: 26, height: 26 }} /&gt;&#10;    &lt;Text style={{ fontSize: 20, fontWeight: 'bold', color: '#FFFFFF' }}&gt;五个环节自动衔接，还可整文件夹批量执行&lt;/Text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3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3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48006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一台工具，串起简历处理全流程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4800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从原始简历到可交付的推荐报告，全程</a:t>
            </a:r>
            <a:r>
              <a:rPr lang="en-US" sz="1200">
                <a:solidFill>
                  <a:srgbClr val="8A97AC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协作</a:t>
            </a:r>
            <a:endParaRPr/>
          </a:p>
        </p:txBody>
      </p:sp>
      <p:sp>
        <p:nvSpPr>
          <p:cNvPr id="116" name=""/>
          <p:cNvSpPr/>
          <p:nvPr/>
        </p:nvSpPr>
        <p:spPr>
          <a:xfrm rot="0" flipH="0" flipV="0">
            <a:off x="609600" y="1381125"/>
            <a:ext cx="1866900" cy="3143250"/>
          </a:xfrm>
          <a:prstGeom prst="roundRect">
            <a:avLst>
              <a:gd name="adj" fmla="val 8163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17" name=""/>
          <p:cNvSpPr/>
          <p:nvPr/>
        </p:nvSpPr>
        <p:spPr>
          <a:xfrm rot="0" flipH="0" flipV="0">
            <a:off x="1200150" y="1590675"/>
            <a:ext cx="685800" cy="6858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1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371600" y="1762125"/>
            <a:ext cx="342900" cy="342900"/>
          </a:xfrm>
          <a:prstGeom prst="rect">
            <a:avLst/>
          </a:prstGeom>
          <a:ln/>
        </p:spPr>
      </p:pic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085850" y="2466975"/>
            <a:ext cx="914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智能解析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1162050" y="2857500"/>
            <a:ext cx="7620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双引擎提取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中文不乱码</a:t>
            </a:r>
            <a:endParaRPr/>
          </a:p>
        </p:txBody>
      </p:sp>
      <p:pic>
        <p:nvPicPr>
          <p:cNvPr id="1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2533650" y="2847975"/>
            <a:ext cx="209550" cy="209550"/>
          </a:xfrm>
          <a:prstGeom prst="rect">
            <a:avLst/>
          </a:prstGeom>
          <a:ln/>
        </p:spPr>
      </p:pic>
      <p:sp>
        <p:nvSpPr>
          <p:cNvPr id="122" name=""/>
          <p:cNvSpPr/>
          <p:nvPr/>
        </p:nvSpPr>
        <p:spPr>
          <a:xfrm rot="0" flipH="0" flipV="0">
            <a:off x="2800350" y="1381125"/>
            <a:ext cx="1866900" cy="3143250"/>
          </a:xfrm>
          <a:prstGeom prst="roundRect">
            <a:avLst>
              <a:gd name="adj" fmla="val 8163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23" name=""/>
          <p:cNvSpPr/>
          <p:nvPr/>
        </p:nvSpPr>
        <p:spPr>
          <a:xfrm rot="0" flipH="0" flipV="0">
            <a:off x="3390900" y="1590675"/>
            <a:ext cx="685800" cy="6858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3562350" y="1762125"/>
            <a:ext cx="342900" cy="342900"/>
          </a:xfrm>
          <a:prstGeom prst="rect">
            <a:avLst/>
          </a:prstGeom>
          <a:ln/>
        </p:spPr>
      </p:pic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3343275" y="2466975"/>
            <a:ext cx="781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评估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3352800" y="2857500"/>
            <a:ext cx="7620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结构化报告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综合评级</a:t>
            </a:r>
            <a:endParaRPr/>
          </a:p>
        </p:txBody>
      </p:sp>
      <p:pic>
        <p:nvPicPr>
          <p:cNvPr id="12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724400" y="2847975"/>
            <a:ext cx="209550" cy="209550"/>
          </a:xfrm>
          <a:prstGeom prst="rect">
            <a:avLst/>
          </a:prstGeom>
          <a:ln/>
        </p:spPr>
      </p:pic>
      <p:sp>
        <p:nvSpPr>
          <p:cNvPr id="128" name=""/>
          <p:cNvSpPr/>
          <p:nvPr/>
        </p:nvSpPr>
        <p:spPr>
          <a:xfrm rot="0" flipH="0" flipV="0">
            <a:off x="4991100" y="1381125"/>
            <a:ext cx="1866900" cy="3143250"/>
          </a:xfrm>
          <a:prstGeom prst="roundRect">
            <a:avLst>
              <a:gd name="adj" fmla="val 8163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29" name=""/>
          <p:cNvSpPr/>
          <p:nvPr/>
        </p:nvSpPr>
        <p:spPr>
          <a:xfrm rot="0" flipH="0" flipV="0">
            <a:off x="5581650" y="1590675"/>
            <a:ext cx="685800" cy="6858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3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753100" y="1762125"/>
            <a:ext cx="342900" cy="342900"/>
          </a:xfrm>
          <a:prstGeom prst="rect">
            <a:avLst/>
          </a:prstGeom>
          <a:ln/>
        </p:spPr>
      </p:pic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5467350" y="2466975"/>
            <a:ext cx="914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模板改写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5467350" y="2857500"/>
            <a:ext cx="9144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统一版式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直接套版导出</a:t>
            </a:r>
            <a:endParaRPr/>
          </a:p>
        </p:txBody>
      </p:sp>
      <p:pic>
        <p:nvPicPr>
          <p:cNvPr id="13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915150" y="2847975"/>
            <a:ext cx="209550" cy="209550"/>
          </a:xfrm>
          <a:prstGeom prst="rect">
            <a:avLst/>
          </a:prstGeom>
          <a:ln/>
        </p:spPr>
      </p:pic>
      <p:sp>
        <p:nvSpPr>
          <p:cNvPr id="134" name=""/>
          <p:cNvSpPr/>
          <p:nvPr/>
        </p:nvSpPr>
        <p:spPr>
          <a:xfrm rot="0" flipH="0" flipV="0">
            <a:off x="7181850" y="1381125"/>
            <a:ext cx="1866900" cy="3143250"/>
          </a:xfrm>
          <a:prstGeom prst="roundRect">
            <a:avLst>
              <a:gd name="adj" fmla="val 8163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35" name=""/>
          <p:cNvSpPr/>
          <p:nvPr/>
        </p:nvSpPr>
        <p:spPr>
          <a:xfrm rot="0" flipH="0" flipV="0">
            <a:off x="7772400" y="1590675"/>
            <a:ext cx="685800" cy="6858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3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943850" y="1762125"/>
            <a:ext cx="342900" cy="342900"/>
          </a:xfrm>
          <a:prstGeom prst="rect">
            <a:avLst/>
          </a:prstGeom>
          <a:ln/>
        </p:spPr>
      </p:pic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7658100" y="2466975"/>
            <a:ext cx="914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岗位匹配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7658100" y="2857500"/>
            <a:ext cx="9144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JD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打分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按匹配度排序</a:t>
            </a:r>
            <a:endParaRPr/>
          </a:p>
        </p:txBody>
      </p:sp>
      <p:pic>
        <p:nvPicPr>
          <p:cNvPr id="13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9105900" y="2847975"/>
            <a:ext cx="209550" cy="209550"/>
          </a:xfrm>
          <a:prstGeom prst="rect">
            <a:avLst/>
          </a:prstGeom>
          <a:ln/>
        </p:spPr>
      </p:pic>
      <p:sp>
        <p:nvSpPr>
          <p:cNvPr id="140" name=""/>
          <p:cNvSpPr/>
          <p:nvPr/>
        </p:nvSpPr>
        <p:spPr>
          <a:xfrm rot="0" flipH="0" flipV="0">
            <a:off x="9372600" y="1381125"/>
            <a:ext cx="1866900" cy="3143250"/>
          </a:xfrm>
          <a:prstGeom prst="roundRect">
            <a:avLst>
              <a:gd name="adj" fmla="val 8163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41" name=""/>
          <p:cNvSpPr/>
          <p:nvPr/>
        </p:nvSpPr>
        <p:spPr>
          <a:xfrm rot="0" flipH="0" flipV="0">
            <a:off x="9963150" y="1590675"/>
            <a:ext cx="685800" cy="6858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4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>
            <a:fillRect/>
          </a:stretch>
        </p:blipFill>
        <p:spPr>
          <a:xfrm rot="0" flipH="0" flipV="0">
            <a:off x="10134600" y="1762125"/>
            <a:ext cx="342900" cy="342900"/>
          </a:xfrm>
          <a:prstGeom prst="rect">
            <a:avLst/>
          </a:prstGeom>
          <a:ln/>
        </p:spPr>
      </p:pic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9848850" y="2466975"/>
            <a:ext cx="914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联网背调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10001250" y="2857500"/>
            <a:ext cx="6096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负面记录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自动排查</a:t>
            </a:r>
            <a:endParaRPr/>
          </a:p>
        </p:txBody>
      </p:sp>
      <p:sp>
        <p:nvSpPr>
          <p:cNvPr id="145" name=""/>
          <p:cNvSpPr/>
          <p:nvPr/>
        </p:nvSpPr>
        <p:spPr>
          <a:xfrm rot="0" flipH="0" flipV="0">
            <a:off x="609600" y="4762500"/>
            <a:ext cx="10972800" cy="762000"/>
          </a:xfrm>
          <a:prstGeom prst="roundRect">
            <a:avLst>
              <a:gd name="adj" fmla="val 175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4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tretch>
            <a:fillRect/>
          </a:stretch>
        </p:blipFill>
        <p:spPr>
          <a:xfrm rot="0" flipH="0" flipV="0">
            <a:off x="4095750" y="5019675"/>
            <a:ext cx="247650" cy="247650"/>
          </a:xfrm>
          <a:prstGeom prst="rect">
            <a:avLst/>
          </a:prstGeom>
          <a:ln/>
        </p:spPr>
      </p:pic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4476750" y="5029200"/>
            <a:ext cx="3619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五个环节自动衔接，还可整文件夹批量执行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609600" y="57340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11125200" y="57340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03 / 12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50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智能解析：喂给 AI 的都是干净文字&lt;/Text&gt;&#10;      &lt;Text style={{ fontSize: 16, color: '#8A97AC', marginTop: 6 }}&gt;解析是一切分析的地基，我们把它做到了最稳&lt;/Text&gt;&#10;    &lt;/Box&gt;&#10;  &lt;/Box&gt;&#10;  &lt;Box style={{ height: 520, flexDirection: 'row', gap: 28 }}&gt;&#10;    &lt;Box style={{ width: 470, gap: 18 }}&gt;&#10;      &lt;Box style={{ flex: 1, background: '#EDF1F7', borderRadius: 16, padding: 24, flexDirection: 'row', gap: 18, alignItems: 'center' }}&gt;&#10;        &lt;Box style={{ width: 52, height: 52, borderRadius: 13, background: '#2A66E2', justifyContent: 'center', alignItems: 'center' }}&gt;&#10;          &lt;FAIcon name='layer-group' style={{ fill: '#FFFFFF', width: 26, height: 26 }} /&gt;&#10;        &lt;/Box&gt;&#10;        &lt;Box style={{ flex: 1 }}&gt;&#10;          &lt;Text style={{ fontSize: 21, fontWeight: 'bold', color: '#15233F' }}&gt;双引擎提取&lt;/Text&gt;&#10;          &lt;Text style={{ fontSize: 16, color: '#46546C', lineHeight: 1.5, marginTop: 6 }}&gt;pdfplumber 为主、PyMuPDF 兜底，自动选用中文更完整的一版&lt;/Text&gt;&#10;        &lt;/Box&gt;&#10;      &lt;/Box&gt;&#10;      &lt;Box style={{ flex: 1, background: '#EDF1F7', borderRadius: 16, padding: 24, flexDirection: 'row', gap: 18, alignItems: 'center' }}&gt;&#10;        &lt;Box style={{ width: 52, height: 52, borderRadius: 13, background: '#2A66E2', justifyContent: 'center', alignItems: 'center' }}&gt;&#10;          &lt;FAIcon name='check-circle' style={{ fill: '#FFFFFF', width: 26, height: 26 }} /&gt;&#10;        &lt;/Box&gt;&#10;        &lt;Box style={{ flex: 1 }}&gt;&#10;          &lt;Text style={{ fontSize: 21, fontWeight: 'bold', color: '#15233F' }}&gt;乱码预检拦截&lt;/Text&gt;&#10;          &lt;Text style={{ fontSize: 16, color: '#46546C', lineHeight: 1.5, marginTop: 6 }}&gt;提取结果明显损坏时直接提示原因，不把乱码喂给 AI、不浪费额度&lt;/Text&gt;&#10;        &lt;/Box&gt;&#10;      &lt;/Box&gt;&#10;      &lt;Box style={{ flex: 1, background: '#EDF1F7', borderRadius: 16, padding: 24, flexDirection: 'row', gap: 18, alignItems: 'center' }}&gt;&#10;        &lt;Box style={{ width: 52, height: 52, borderRadius: 13, background: '#2A66E2', justifyContent: 'center', alignItems: 'center' }}&gt;&#10;          &lt;FAIcon name='file' style={{ fill: '#FFFFFF', width: 26, height: 26 }} /&gt;&#10;        &lt;/Box&gt;&#10;        &lt;Box style={{ flex: 1 }}&gt;&#10;          &lt;Text style={{ fontSize: 21, fontWeight: 'bold', color: '#15233F' }}&gt;5 类格式通吃&lt;/Text&gt;&#10;          &lt;Text style={{ fontSize: 16, color: '#46546C', lineHeight: 1.5, marginTop: 6 }}&gt;PDF / Word / TXT / MD / RTF，含 .doc 老格式与多编码兼容&lt;/Text&gt;&#10;        &lt;/Box&gt;&#10;      &lt;/Box&gt;&#10;    &lt;/Box&gt;&#10;    &lt;Box style={{ flex: 1, background: '#FFFFFF', border: '2px solid #DBE3EE', borderRadius: 16, padding: 26 }}&gt;&#10;      &lt;Text style={{ fontSize: 20, fontWeight: 'bold', color: '#15233F' }}&gt;解析流水线&lt;/Text&gt;&#10;      &lt;Box style={{ marginTop: 20, gap: 12 }}&gt;&#10;        &lt;Box style={{ background: '#EDF1F7', borderRadius: 10, padding: 16, flexDirection: 'row', alignItems: 'center', gap: 12 }}&gt;&#10;          &lt;FAIcon name='file-pdf' style={{ fill: '#2A66E2', width: 22, height: 22 }} /&gt;&#10;          &lt;Text style={{ fontSize: 17, color: '#15233F' }}&gt;上传原始简历（PDF / Word / 扫描件）&lt;/Text&gt;&#10;        &lt;/Box&gt;&#10;        &lt;Box style={{ flexDirection: 'row', justifyContent: 'center' }}&gt;&lt;FAIcon name='arrow-down' style={{ fill: '#12A3B8', width: 20, height: 20 }} /&gt;&lt;/Box&gt;&#10;        &lt;Box style={{ background: 'linear-gradient(135deg, #2A66E2 0%, #12A3B8 100%)', borderRadius: 10, padding: 16, flexDirection: 'row', alignItems: 'center', gap: 12 }}&gt;&#10;          &lt;FAIcon name='cog' style={{ fill: '#FFFFFF', width: 22, height: 22 }} /&gt;&#10;          &lt;Text style={{ fontSize: 17, color: '#FFFFFF' }}&gt;双引擎自动解析，遇到异常自动切换兜底&lt;/Text&gt;&#10;        &lt;/Box&gt;&#10;        &lt;Box style={{ flexDirection: 'row', justifyContent: 'center' }}&gt;&lt;FAIcon name='arrow-down' style={{ fill: '#12A3B8', width: 20, height: 20 }} /&gt;&lt;/Box&gt;&#10;        &lt;Box style={{ background: '#EDF1F7', borderRadius: 10, padding: 16, flexDirection: 'row', alignItems: 'center', gap: 12 }}&gt;&#10;          &lt;FAIcon name='check-circle' style={{ fill: '#2F7D51', width: 22, height: 22 }} /&gt;&#10;          &lt;Text style={{ fontSize: 17, color: '#15233F' }}&gt;干净文本进入 AI 分析；图片型简历明确提示改发 Word&lt;/Text&gt;&#10;        &lt;/Box&gt;&#10;      &lt;/Box&gt;&#10;      &lt;Box style={{ marginTop: 22, background: 'rgba(42,102,226,0.08)', borderRadius: 10, padding: 14 }}&gt;&#10;        &lt;Text style={{ fontSize: 15, color: '#2A66E2' }}&gt;网络抖动、接口限流自动重试，减少偶发的「分析失败」&lt;/Text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4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2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5381625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智能解析：喂给</a:t>
            </a:r>
            <a:r>
              <a:rPr lang="en-US" sz="27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的都是干净文字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53816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解析是一切分析的地基，我们把它做到了最稳</a:t>
            </a:r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609600" y="1143000"/>
            <a:ext cx="4476750" cy="1533525"/>
          </a:xfrm>
          <a:prstGeom prst="roundRect">
            <a:avLst>
              <a:gd name="adj" fmla="val 9938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56" name=""/>
          <p:cNvSpPr/>
          <p:nvPr/>
        </p:nvSpPr>
        <p:spPr>
          <a:xfrm rot="0" flipH="0" flipV="0">
            <a:off x="838200" y="1666875"/>
            <a:ext cx="495300" cy="4953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15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62025" y="1790700"/>
            <a:ext cx="247650" cy="247650"/>
          </a:xfrm>
          <a:prstGeom prst="rect">
            <a:avLst/>
          </a:prstGeom>
          <a:ln/>
        </p:spPr>
      </p:pic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1504950" y="1485900"/>
            <a:ext cx="33528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5233F"/>
                </a:solidFill>
                <a:latin typeface="Microsoft YaHei"/>
                <a:ea typeface="Microsoft YaHei"/>
              </a:rPr>
              <a:t>双引擎提取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1504950" y="1790700"/>
            <a:ext cx="33528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pdfplumber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为主、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PyMuPDF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兜底，自动选用中文更完整的一版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609600" y="2847975"/>
            <a:ext cx="4476750" cy="1543050"/>
          </a:xfrm>
          <a:prstGeom prst="roundRect">
            <a:avLst>
              <a:gd name="adj" fmla="val 9877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61" name=""/>
          <p:cNvSpPr/>
          <p:nvPr/>
        </p:nvSpPr>
        <p:spPr>
          <a:xfrm rot="0" flipH="0" flipV="0">
            <a:off x="838200" y="3371850"/>
            <a:ext cx="495300" cy="4953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16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962025" y="3495675"/>
            <a:ext cx="247650" cy="247650"/>
          </a:xfrm>
          <a:prstGeom prst="rect">
            <a:avLst/>
          </a:prstGeom>
          <a:ln/>
        </p:spPr>
      </p:pic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1504950" y="3190875"/>
            <a:ext cx="33528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5233F"/>
                </a:solidFill>
                <a:latin typeface="Microsoft YaHei"/>
                <a:ea typeface="Microsoft YaHei"/>
              </a:rPr>
              <a:t>乱码预检拦截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1504950" y="3495675"/>
            <a:ext cx="33528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提取结果明显损坏时直接提示原因，不把乱码喂给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AI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、不浪费额度</a:t>
            </a:r>
            <a:endParaRPr/>
          </a:p>
        </p:txBody>
      </p:sp>
      <p:sp>
        <p:nvSpPr>
          <p:cNvPr id="165" name=""/>
          <p:cNvSpPr/>
          <p:nvPr/>
        </p:nvSpPr>
        <p:spPr>
          <a:xfrm rot="0" flipH="0" flipV="0">
            <a:off x="609600" y="4562475"/>
            <a:ext cx="4476750" cy="1533525"/>
          </a:xfrm>
          <a:prstGeom prst="roundRect">
            <a:avLst>
              <a:gd name="adj" fmla="val 9938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66" name=""/>
          <p:cNvSpPr/>
          <p:nvPr/>
        </p:nvSpPr>
        <p:spPr>
          <a:xfrm rot="0" flipH="0" flipV="0">
            <a:off x="838200" y="5086350"/>
            <a:ext cx="495300" cy="4953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16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962025" y="5210175"/>
            <a:ext cx="247650" cy="247650"/>
          </a:xfrm>
          <a:prstGeom prst="rect">
            <a:avLst/>
          </a:prstGeom>
          <a:ln/>
        </p:spPr>
      </p:pic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504950" y="4905375"/>
            <a:ext cx="33528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5 </a:t>
            </a:r>
            <a:r>
              <a:rPr lang="zh-CN" sz="1575" b="1">
                <a:solidFill>
                  <a:srgbClr val="15233F"/>
                </a:solidFill>
                <a:latin typeface="Microsoft YaHei"/>
                <a:ea typeface="Microsoft YaHei"/>
              </a:rPr>
              <a:t>类格式通吃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1504950" y="5210175"/>
            <a:ext cx="33528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>PDF / Word / TXT / MD / RTF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，含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.doc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老格式与多编码兼容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5353050" y="1143000"/>
            <a:ext cx="6229350" cy="49530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5600700" y="1390650"/>
            <a:ext cx="57340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解析流水线</a:t>
            </a:r>
            <a:endParaRPr/>
          </a:p>
        </p:txBody>
      </p:sp>
      <p:sp>
        <p:nvSpPr>
          <p:cNvPr id="172" name=""/>
          <p:cNvSpPr/>
          <p:nvPr/>
        </p:nvSpPr>
        <p:spPr>
          <a:xfrm rot="0" flipH="0" flipV="0">
            <a:off x="5600700" y="1809750"/>
            <a:ext cx="5734050" cy="514350"/>
          </a:xfrm>
          <a:prstGeom prst="roundRect">
            <a:avLst>
              <a:gd name="adj" fmla="val 18519"/>
            </a:avLst>
          </a:prstGeom>
          <a:solidFill>
            <a:srgbClr val="EDF1F7"/>
          </a:solidFill>
          <a:ln/>
        </p:spPr>
        <p:txBody>
          <a:bodyPr/>
          <a:p/>
        </p:txBody>
      </p:sp>
      <p:pic>
        <p:nvPicPr>
          <p:cNvPr id="1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753100" y="1962150"/>
            <a:ext cx="209550" cy="209550"/>
          </a:xfrm>
          <a:prstGeom prst="rect">
            <a:avLst/>
          </a:prstGeom>
          <a:ln/>
        </p:spPr>
      </p:pic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6076950" y="1971675"/>
            <a:ext cx="28479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上传原始简历（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PDF / Word /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扫描件）</a:t>
            </a:r>
            <a:endParaRPr/>
          </a:p>
        </p:txBody>
      </p:sp>
      <p:pic>
        <p:nvPicPr>
          <p:cNvPr id="17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8372475" y="2438400"/>
            <a:ext cx="190500" cy="190500"/>
          </a:xfrm>
          <a:prstGeom prst="rect">
            <a:avLst/>
          </a:prstGeom>
          <a:ln/>
        </p:spPr>
      </p:pic>
      <p:sp>
        <p:nvSpPr>
          <p:cNvPr id="176" name=""/>
          <p:cNvSpPr/>
          <p:nvPr/>
        </p:nvSpPr>
        <p:spPr>
          <a:xfrm rot="0" flipH="0" flipV="0">
            <a:off x="5600700" y="2743200"/>
            <a:ext cx="5734050" cy="514350"/>
          </a:xfrm>
          <a:prstGeom prst="roundRect">
            <a:avLst>
              <a:gd name="adj" fmla="val 18519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7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>
            <a:fillRect/>
          </a:stretch>
        </p:blipFill>
        <p:spPr>
          <a:xfrm rot="0" flipH="0" flipV="0">
            <a:off x="5753100" y="2895600"/>
            <a:ext cx="209550" cy="209550"/>
          </a:xfrm>
          <a:prstGeom prst="rect">
            <a:avLst/>
          </a:prstGeom>
          <a:ln/>
        </p:spPr>
      </p:pic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6076950" y="2905125"/>
            <a:ext cx="2914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双引擎自动解析，遇到异常自动切换兜底</a:t>
            </a:r>
            <a:endParaRPr/>
          </a:p>
        </p:txBody>
      </p:sp>
      <p:pic>
        <p:nvPicPr>
          <p:cNvPr id="17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8372475" y="3371850"/>
            <a:ext cx="190500" cy="190500"/>
          </a:xfrm>
          <a:prstGeom prst="rect">
            <a:avLst/>
          </a:prstGeom>
          <a:ln/>
        </p:spPr>
      </p:pic>
      <p:sp>
        <p:nvSpPr>
          <p:cNvPr id="180" name=""/>
          <p:cNvSpPr/>
          <p:nvPr/>
        </p:nvSpPr>
        <p:spPr>
          <a:xfrm rot="0" flipH="0" flipV="0">
            <a:off x="5600700" y="3676650"/>
            <a:ext cx="5734050" cy="514350"/>
          </a:xfrm>
          <a:prstGeom prst="roundRect">
            <a:avLst>
              <a:gd name="adj" fmla="val 18519"/>
            </a:avLst>
          </a:prstGeom>
          <a:solidFill>
            <a:srgbClr val="EDF1F7"/>
          </a:solidFill>
          <a:ln/>
        </p:spPr>
        <p:txBody>
          <a:bodyPr/>
          <a:p/>
        </p:txBody>
      </p:sp>
      <p:pic>
        <p:nvPicPr>
          <p:cNvPr id="18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tretch>
            <a:fillRect/>
          </a:stretch>
        </p:blipFill>
        <p:spPr>
          <a:xfrm rot="0" flipH="0" flipV="0">
            <a:off x="5753100" y="3829050"/>
            <a:ext cx="209550" cy="209550"/>
          </a:xfrm>
          <a:prstGeom prst="rect">
            <a:avLst/>
          </a:prstGeom>
          <a:ln/>
        </p:spPr>
      </p:pic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6076950" y="3838575"/>
            <a:ext cx="39719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干净文本进入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分析；图片型简历明确提示改发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Word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5600700" y="4400550"/>
            <a:ext cx="5734050" cy="438150"/>
          </a:xfrm>
          <a:prstGeom prst="roundRect">
            <a:avLst>
              <a:gd name="adj" fmla="val 21739"/>
            </a:avLst>
          </a:prstGeom>
          <a:solidFill>
            <a:srgbClr val="2A66E2">
              <a:alpha val="8000"/>
            </a:srgbClr>
          </a:solidFill>
          <a:ln/>
        </p:spPr>
        <p:txBody>
          <a:bodyPr/>
          <a:p/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5734050" y="4533900"/>
            <a:ext cx="54673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2A66E2"/>
                </a:solidFill>
                <a:latin typeface="Microsoft YaHei"/>
                <a:ea typeface="Microsoft YaHei"/>
              </a:rPr>
              <a:t>网络抖动、接口限流自动重试，减少偶发的「分析失败」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04 / 12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87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AI 深度评估：30 秒看懂一个候选人&lt;/Text&gt;&#10;      &lt;Text style={{ fontSize: 16, color: '#8A97AC', marginTop: 6 }}&gt;不是关键词罗列，而是招聘视角的结构化画像&lt;/Text&gt;&#10;    &lt;/Box&gt;&#10;  &lt;/Box&gt;&#10;  &lt;Box style={{ height: 520, flexDirection: 'row', gap: 28 }}&gt;&#10;    &lt;Box style={{ width: 420, background: '#EDF1F7', borderRadius: 16, padding: 28, alignItems: 'center' }}&gt;&#10;      &lt;Text style={{ fontSize: 18, color: '#46546C', letterSpacing: 2 }}&gt;综合评级 · S 到 D 五档&lt;/Text&gt;&#10;      &lt;Text style={{ fontSize: 150, fontWeight: 'bold', fontFamily: 'Arial', backgroundImage: 'linear-gradient(135deg, #2A66E2 0%, #12A3B8 100%)', backgroundClip: 'text', color: 'transparent', lineHeight: 1.1 }}&gt;S&lt;/Text&gt;&#10;      &lt;Text style={{ fontSize: 16, color: '#46546C', textAlign: 'center', lineHeight: 1.5 }}&gt;候选人自动分层，旺季初筛先看评级&lt;br /&gt;再决定把时间花在谁身上&lt;/Text&gt;&#10;      &lt;Box style={{ flexDirection: 'row', gap: 10, marginTop: 24 }}&gt;&#10;        &lt;Box style={{ background: '#FFFFFF', border: '2px solid #DBE3EE', borderRadius: 10, padding: 10 }}&gt;&lt;Text style={{ fontSize: 15, color: '#15233F' }}&gt;核心亮点&lt;/Text&gt;&lt;/Box&gt;&#10;        &lt;Box style={{ background: '#FFFFFF', border: '2px solid #DBE3EE', borderRadius: 10, padding: 10 }}&gt;&lt;Text style={{ fontSize: 15, color: '#15233F' }}&gt;潜在风险&lt;/Text&gt;&lt;/Box&gt;&#10;      &lt;/Box&gt;&#10;      &lt;Box style={{ flexDirection: 'row', gap: 10, marginTop: 10 }}&gt;&#10;        &lt;Box style={{ background: '#FFFFFF', border: '2px solid #DBE3EE', borderRadius: 10, padding: 10 }}&gt;&lt;Text style={{ fontSize: 15, color: '#15233F' }}&gt;岗位匹配度&lt;/Text&gt;&lt;/Box&gt;&#10;        &lt;Box style={{ background: '#FFFFFF', border: '2px solid #DBE3EE', borderRadius: 10, padding: 10 }}&gt;&lt;Text style={{ fontSize: 15, color: '#15233F' }}&gt;一句话概括&lt;/Text&gt;&lt;/Box&gt;&#10;      &lt;/Box&gt;&#10;    &lt;/Box&gt;&#10;    &lt;Box style={{ flex: 1, background: '#FFFFFF', border: '2px solid #DBE3EE', borderRadius: 16, padding: 26 }}&gt;&#10;      &lt;Text style={{ fontSize: 20, fontWeight: 'bold', color: '#15233F' }}&gt;评估报告里有什么&lt;/Text&gt;&#10;      &lt;Box style={{ marginTop: 16, gap: 9 }}&gt;&#10;        &lt;Box style={{ flexDirection: 'row', alignItems: 'center', gap: 12 }}&gt;&lt;FAIcon name='check-circle' style={{ fill: '#12A3B8', width: 20, height: 20 }} /&gt;&lt;Text style={{ fontSize: 17, color: '#15233F' }}&gt;推荐岗位 —— 结合你上传的岗位 JD 适配填写，不留空白&lt;/Text&gt;&lt;/Box&gt;&#10;        &lt;Box style={{ flexDirection: 'row', alignItems: 'center', gap: 12 }}&gt;&lt;FAIcon name='check-circle' style={{ fill: '#12A3B8', width: 20, height: 20 }} /&gt;&lt;Text style={{ fontSize: 17, color: '#15233F' }}&gt;当前职位 / 工作年限 / 最高学历 —— 基础画像一目了然&lt;/Text&gt;&lt;/Box&gt;&#10;        &lt;Box style={{ flexDirection: 'row', alignItems: 'center', gap: 12 }}&gt;&lt;FAIcon name='check-circle' style={{ fill: '#12A3B8', width: 20, height: 20 }} /&gt;&lt;Text style={{ fontSize: 17, color: '#15233F' }}&gt;核心技能与亮点 —— 3 至 6 条量化提炼，直接可引用&lt;/Text&gt;&lt;/Box&gt;&#10;        &lt;Box style={{ flexDirection: 'row', alignItems: 'center', gap: 12 }}&gt;&lt;FAIcon name='check-circle' style={{ fill: '#12A3B8', width: 20, height: 20 }} /&gt;&lt;Text style={{ fontSize: 17, color: '#15233F' }}&gt;潜在风险与简历疑点 —— 逐条标注「需要核实」的取证方式&lt;/Text&gt;&lt;/Box&gt;&#10;        &lt;Box style={{ flexDirection: 'row', alignItems: 'center', gap: 12 }}&gt;&lt;FAIcon name='check-circle' style={{ fill: '#12A3B8', width: 20, height: 20 }} /&gt;&lt;Text style={{ fontSize: 17, color: '#15233F' }}&gt;职业断档分析 —— 时间段、可能原因、建议核实方式逐段给出&lt;/Text&gt;&lt;/Box&gt;&#10;        &lt;Box style={{ flexDirection: 'row', alignItems: 'center', gap: 12 }}&gt;&lt;FAIcon name='check-circle' style={{ fill: '#12A3B8', width: 20, height: 20 }} /&gt;&lt;Text style={{ fontSize: 17, color: '#15233F' }}&gt;岗位匹配度 —— 只保留匹配度最高的岗位与推荐理由、差距&lt;/Text&gt;&lt;/Box&gt;&#10;        &lt;Box style={{ flexDirection: 'row', alignItems: 'center', gap: 12 }}&gt;&lt;FAIcon name='check-circle' style={{ fill: '#12A3B8', width: 20, height: 20 }} /&gt;&lt;Text style={{ fontSize: 17, color: '#15233F' }}&gt;综合评级与一句话概括 —— 汇报给领导时直接可用&lt;/Text&gt;&lt;/Box&gt;&#10;      &lt;/Box&gt;&#10;      &lt;Box style={{ marginTop: 18, background: 'rgba(42,102,226,0.08)', borderRadius: 10, padding: 14 }}&gt;&#10;        &lt;Text style={{ fontSize: 15, color: '#2A66E2' }}&gt;只使用简历中的真实信息，不虚构、不脑补，没提到的明确标注&lt;/Text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5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9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5457825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深度评估：</a:t>
            </a:r>
            <a:r>
              <a:rPr lang="en-US" sz="27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30 </a:t>
            </a: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秒看懂一个候选人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54578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不是关键词罗列，而是招聘视角的结构化画像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609600" y="1143000"/>
            <a:ext cx="4000500" cy="4953000"/>
          </a:xfrm>
          <a:prstGeom prst="roundRect">
            <a:avLst>
              <a:gd name="adj" fmla="val 381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1600200" y="1409700"/>
            <a:ext cx="20193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46546C"/>
                </a:solidFill>
                <a:latin typeface="Microsoft YaHei"/>
                <a:ea typeface="Microsoft YaHei"/>
              </a:rPr>
              <a:t>综合评级</a:t>
            </a:r>
            <a:r>
              <a:rPr lang="en-US" sz="1350" spc="150">
                <a:solidFill>
                  <a:srgbClr val="46546C"/>
                </a:solidFill>
                <a:latin typeface="Microsoft YaHei"/>
                <a:ea typeface="Microsoft YaHei"/>
              </a:rPr>
              <a:t xml:space="preserve"> · S </a:t>
            </a:r>
            <a:r>
              <a:rPr lang="zh-CN" sz="1350" spc="150">
                <a:solidFill>
                  <a:srgbClr val="46546C"/>
                </a:solidFill>
                <a:latin typeface="Microsoft YaHei"/>
                <a:ea typeface="Microsoft YaHei"/>
              </a:rPr>
              <a:t>到</a:t>
            </a:r>
            <a:r>
              <a:rPr lang="en-US" sz="1350" spc="150">
                <a:solidFill>
                  <a:srgbClr val="46546C"/>
                </a:solidFill>
                <a:latin typeface="Microsoft YaHei"/>
                <a:ea typeface="Microsoft YaHei"/>
              </a:rPr>
              <a:t xml:space="preserve"> D </a:t>
            </a:r>
            <a:r>
              <a:rPr lang="zh-CN" sz="1350" spc="150">
                <a:solidFill>
                  <a:srgbClr val="46546C"/>
                </a:solidFill>
                <a:latin typeface="Microsoft YaHei"/>
                <a:ea typeface="Microsoft YaHei"/>
              </a:rPr>
              <a:t>五档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2133600" y="1619250"/>
            <a:ext cx="962025" cy="1885950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1125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S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1390650" y="3505200"/>
            <a:ext cx="2438400" cy="55245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候选人自动分层，旺季初筛先看评级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再决定把时间花在谁身上</a:t>
            </a:r>
            <a:endParaRPr/>
          </a:p>
        </p:txBody>
      </p:sp>
      <p:sp>
        <p:nvSpPr>
          <p:cNvPr id="196" name=""/>
          <p:cNvSpPr/>
          <p:nvPr/>
        </p:nvSpPr>
        <p:spPr>
          <a:xfrm rot="0" flipH="0" flipV="0">
            <a:off x="1800225" y="4286250"/>
            <a:ext cx="762000" cy="361950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1895475" y="43815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15233F"/>
                </a:solidFill>
                <a:latin typeface="Microsoft YaHei"/>
                <a:ea typeface="Microsoft YaHei"/>
              </a:rPr>
              <a:t>核心亮点</a:t>
            </a:r>
            <a:endParaRPr/>
          </a:p>
        </p:txBody>
      </p:sp>
      <p:sp>
        <p:nvSpPr>
          <p:cNvPr id="198" name=""/>
          <p:cNvSpPr/>
          <p:nvPr/>
        </p:nvSpPr>
        <p:spPr>
          <a:xfrm rot="0" flipH="0" flipV="0">
            <a:off x="2657475" y="4286250"/>
            <a:ext cx="762000" cy="361950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2752725" y="43815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15233F"/>
                </a:solidFill>
                <a:latin typeface="Microsoft YaHei"/>
                <a:ea typeface="Microsoft YaHei"/>
              </a:rPr>
              <a:t>潜在风险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1657350" y="4743450"/>
            <a:ext cx="904875" cy="361950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1752600" y="4838700"/>
            <a:ext cx="714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15233F"/>
                </a:solidFill>
                <a:latin typeface="Microsoft YaHei"/>
                <a:ea typeface="Microsoft YaHei"/>
              </a:rPr>
              <a:t>岗位匹配度</a:t>
            </a:r>
            <a:endParaRPr/>
          </a:p>
        </p:txBody>
      </p:sp>
      <p:sp>
        <p:nvSpPr>
          <p:cNvPr id="202" name=""/>
          <p:cNvSpPr/>
          <p:nvPr/>
        </p:nvSpPr>
        <p:spPr>
          <a:xfrm rot="0" flipH="0" flipV="0">
            <a:off x="2657475" y="4743450"/>
            <a:ext cx="904875" cy="361950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2752725" y="4838700"/>
            <a:ext cx="714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15233F"/>
                </a:solidFill>
                <a:latin typeface="Microsoft YaHei"/>
                <a:ea typeface="Microsoft YaHei"/>
              </a:rPr>
              <a:t>一句话概括</a:t>
            </a:r>
            <a:endParaRPr/>
          </a:p>
        </p:txBody>
      </p:sp>
      <p:sp>
        <p:nvSpPr>
          <p:cNvPr id="204" name=""/>
          <p:cNvSpPr/>
          <p:nvPr/>
        </p:nvSpPr>
        <p:spPr>
          <a:xfrm rot="0" flipH="0" flipV="0">
            <a:off x="4876800" y="1143000"/>
            <a:ext cx="6705600" cy="49530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5124450" y="1390650"/>
            <a:ext cx="6210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评估报告里有什么</a:t>
            </a:r>
            <a:endParaRPr/>
          </a:p>
        </p:txBody>
      </p:sp>
      <p:pic>
        <p:nvPicPr>
          <p:cNvPr id="20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1781175"/>
            <a:ext cx="190500" cy="190500"/>
          </a:xfrm>
          <a:prstGeom prst="rect">
            <a:avLst/>
          </a:prstGeom>
          <a:ln/>
        </p:spPr>
      </p:pic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5429250" y="1771650"/>
            <a:ext cx="4133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推荐岗位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结合你上传的岗位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JD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适配填写，不留空白</a:t>
            </a:r>
            <a:endParaRPr/>
          </a:p>
        </p:txBody>
      </p:sp>
      <p:pic>
        <p:nvPicPr>
          <p:cNvPr id="20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2066925"/>
            <a:ext cx="190500" cy="190500"/>
          </a:xfrm>
          <a:prstGeom prst="rect">
            <a:avLst/>
          </a:prstGeom>
          <a:ln/>
        </p:spPr>
      </p:pic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5429250" y="2057400"/>
            <a:ext cx="4019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当前职位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工作年限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最高学历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基础画像一目了然</a:t>
            </a:r>
            <a:endParaRPr/>
          </a:p>
        </p:txBody>
      </p:sp>
      <p:pic>
        <p:nvPicPr>
          <p:cNvPr id="2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2352675"/>
            <a:ext cx="190500" cy="190500"/>
          </a:xfrm>
          <a:prstGeom prst="rect">
            <a:avLst/>
          </a:prstGeom>
          <a:ln/>
        </p:spPr>
      </p:pic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5429250" y="2343150"/>
            <a:ext cx="3857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核心技能与亮点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3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至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条量化提炼，直接可引用</a:t>
            </a:r>
            <a:endParaRPr/>
          </a:p>
        </p:txBody>
      </p:sp>
      <p:pic>
        <p:nvPicPr>
          <p:cNvPr id="21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2638425"/>
            <a:ext cx="190500" cy="190500"/>
          </a:xfrm>
          <a:prstGeom prst="rect">
            <a:avLst/>
          </a:prstGeom>
          <a:ln/>
        </p:spPr>
      </p:pic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5429250" y="2628900"/>
            <a:ext cx="43338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潜在风险与简历疑点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逐条标注「需要核实」的取证方式</a:t>
            </a:r>
            <a:endParaRPr/>
          </a:p>
        </p:txBody>
      </p:sp>
      <p:pic>
        <p:nvPicPr>
          <p:cNvPr id="21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2924175"/>
            <a:ext cx="190500" cy="190500"/>
          </a:xfrm>
          <a:prstGeom prst="rect">
            <a:avLst/>
          </a:prstGeom>
          <a:ln/>
        </p:spPr>
      </p:pic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5429250" y="2914650"/>
            <a:ext cx="4495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职业断档分析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时间段、可能原因、建议核实方式逐段给出</a:t>
            </a:r>
            <a:endParaRPr/>
          </a:p>
        </p:txBody>
      </p:sp>
      <p:pic>
        <p:nvPicPr>
          <p:cNvPr id="21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3209925"/>
            <a:ext cx="190500" cy="190500"/>
          </a:xfrm>
          <a:prstGeom prst="rect">
            <a:avLst/>
          </a:prstGeom>
          <a:ln/>
        </p:spPr>
      </p:pic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5429250" y="3200400"/>
            <a:ext cx="43338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岗位匹配度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只保留匹配度最高的岗位与推荐理由、差距</a:t>
            </a:r>
            <a:endParaRPr/>
          </a:p>
        </p:txBody>
      </p:sp>
      <p:pic>
        <p:nvPicPr>
          <p:cNvPr id="21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124450" y="3495675"/>
            <a:ext cx="190500" cy="190500"/>
          </a:xfrm>
          <a:prstGeom prst="rect">
            <a:avLst/>
          </a:prstGeom>
          <a:ln/>
        </p:spPr>
      </p:pic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5429250" y="3486150"/>
            <a:ext cx="36861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综合评级与一句话概括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汇报给领导时直接可用</a:t>
            </a:r>
            <a:endParaRPr/>
          </a:p>
        </p:txBody>
      </p:sp>
      <p:sp>
        <p:nvSpPr>
          <p:cNvPr id="220" name=""/>
          <p:cNvSpPr/>
          <p:nvPr/>
        </p:nvSpPr>
        <p:spPr>
          <a:xfrm rot="0" flipH="0" flipV="0">
            <a:off x="5124450" y="3857625"/>
            <a:ext cx="6210300" cy="438150"/>
          </a:xfrm>
          <a:prstGeom prst="roundRect">
            <a:avLst>
              <a:gd name="adj" fmla="val 21739"/>
            </a:avLst>
          </a:prstGeom>
          <a:solidFill>
            <a:srgbClr val="2A66E2">
              <a:alpha val="8000"/>
            </a:srgbClr>
          </a:solidFill>
          <a:ln/>
        </p:spPr>
        <p:txBody>
          <a:bodyPr/>
          <a:p/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5257800" y="3990975"/>
            <a:ext cx="5943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2A66E2"/>
                </a:solidFill>
                <a:latin typeface="Microsoft YaHei"/>
                <a:ea typeface="Microsoft YaHei"/>
              </a:rPr>
              <a:t>只使用简历中的真实信息，不虚构、不脑补，没提到的明确标注</a:t>
            </a:r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05 / 12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224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模板统一改写：都变成你公司的版式&lt;/Text&gt;&#10;      &lt;Text style={{ fontSize: 16, color: '#8A97AC', marginTop: 6 }}&gt;招聘方对外交付的形象，从统一格式开始&lt;/Text&gt;&#10;    &lt;/Box&gt;&#10;  &lt;/Box&gt;&#10;  &lt;Box style={{ height: 340, flexDirection: 'row', gap: 24, marginTop: 4 }}&gt;&#10;    &lt;Box style={{ flex: 1, background: '#EDF1F7', borderRadius: 16, padding: 28 }}&gt;&#10;      &lt;Text style={{ fontSize: 64, fontWeight: 'bold', fontFamily: 'Arial', color: '#12A3B8', lineHeight: 1 }}&gt;1&lt;/Text&gt;&#10;      &lt;Text style={{ fontSize: 24, fontWeight: 'bold', color: '#15233F', marginTop: 16 }}&gt;上传公司模板&lt;/Text&gt;&#10;      &lt;Text style={{ fontSize: 17, color: '#46546C', lineHeight: 1.55, marginTop: 12 }}&gt;把你们公司现用的推荐报告模板传上去，程序自动识别章节结构并长期保存，换电脑也不丢。&lt;/Text&gt;&#10;    &lt;/Box&gt;&#10;    &lt;Box style={{ flex: 1, background: '#EDF1F7', borderRadius: 16, padding: 28 }}&gt;&#10;      &lt;Text style={{ fontSize: 64, fontWeight: 'bold', fontFamily: 'Arial', color: '#12A3B8', lineHeight: 1 }}&gt;2&lt;/Text&gt;&#10;      &lt;Text style={{ fontSize: 24, fontWeight: 'bold', color: '#15233F', marginTop: 16 }}&gt;AI 按模板结构改写&lt;/Text&gt;&#10;      &lt;Text style={{ fontSize: 17, color: '#46546C', lineHeight: 1.55, marginTop: 12 }}&gt;严格照搬模板原有标题与字段填充真实信息；简历多出的章节按模板样式完整追加，不自创标题。&lt;/Text&gt;&#10;    &lt;/Box&gt;&#10;    &lt;Box style={{ flex: 1, background: '#EDF1F7', borderRadius: 16, padding: 28 }}&gt;&#10;      &lt;Text style={{ fontSize: 64, fontWeight: 'bold', fontFamily: 'Arial', color: '#12A3B8', lineHeight: 1 }}&gt;3&lt;/Text&gt;&#10;      &lt;Text style={{ fontSize: 24, fontWeight: 'bold', color: '#15233F', marginTop: 16 }}&gt;直接套版导出&lt;/Text&gt;&#10;      &lt;Text style={{ fontSize: 17, color: '#46546C', lineHeight: 1.55, marginTop: 12 }}&gt;以 Word 模板原文件为底板套版，保留页面设置、字体、表格与照片位，导出 Word / PDF / 文本。&lt;/Text&gt;&#10;    &lt;/Box&gt;&#10;  &lt;/Box&gt;&#10;  &lt;Box style={{ height: 118, background: 'linear-gradient(135deg, #2A66E2 0%, #12A3B8 100%)', borderRadius: 14, marginTop: 20, padding: 22, justifyContent: 'center', gap: 8 }}&gt;&#10;    &lt;Text style={{ fontSize: 19, fontWeight: 'bold', color: '#FFFFFF' }}&gt;两条铁律，让改写结果敢直接交给客户&lt;/Text&gt;&#10;    &lt;Text style={{ fontSize: 16, color: '#DCEBFF' }}&gt;模板里没有的章节按模板样式自动补齐 · 简历没提到的信息一律标「（简历未提及）」，绝不编造&lt;/Text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6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6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54864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模板统一改写：都变成你公司的版式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5486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招聘方对外交付的形象，从统一格式开始</a:t>
            </a:r>
            <a:endParaRPr/>
          </a:p>
        </p:txBody>
      </p:sp>
      <p:sp>
        <p:nvSpPr>
          <p:cNvPr id="229" name=""/>
          <p:cNvSpPr/>
          <p:nvPr/>
        </p:nvSpPr>
        <p:spPr>
          <a:xfrm rot="0" flipH="0" flipV="0">
            <a:off x="609600" y="1181100"/>
            <a:ext cx="3505200" cy="3238500"/>
          </a:xfrm>
          <a:prstGeom prst="roundRect">
            <a:avLst>
              <a:gd name="adj" fmla="val 4706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876300" y="1447800"/>
            <a:ext cx="2971800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12A3B8"/>
                </a:solidFill>
                <a:latin typeface="Arial"/>
                <a:ea typeface="Arial"/>
              </a:rPr>
              <a:t>1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876300" y="2333625"/>
            <a:ext cx="2971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上传公司模板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876300" y="2724150"/>
            <a:ext cx="2971800" cy="9048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把你们公司现用的推荐报告模板传上去，程序自动识别章节结构并长期保存，换电脑也不丢。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4343400" y="1181100"/>
            <a:ext cx="3505200" cy="3238500"/>
          </a:xfrm>
          <a:prstGeom prst="roundRect">
            <a:avLst>
              <a:gd name="adj" fmla="val 4706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4610100" y="1447800"/>
            <a:ext cx="2971800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12A3B8"/>
                </a:solidFill>
                <a:latin typeface="Arial"/>
                <a:ea typeface="Arial"/>
              </a:rPr>
              <a:t>2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4610100" y="2333625"/>
            <a:ext cx="2971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按模板结构改写</a:t>
            </a:r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4610100" y="2724150"/>
            <a:ext cx="2971800" cy="9048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严格照搬模板原有标题与字段填充真实信息；简历多出的章节按模板样式完整追加，不自创标题。</a:t>
            </a:r>
            <a:endParaRPr/>
          </a:p>
        </p:txBody>
      </p:sp>
      <p:sp>
        <p:nvSpPr>
          <p:cNvPr id="237" name=""/>
          <p:cNvSpPr/>
          <p:nvPr/>
        </p:nvSpPr>
        <p:spPr>
          <a:xfrm rot="0" flipH="0" flipV="0">
            <a:off x="8077200" y="1181100"/>
            <a:ext cx="3505200" cy="3238500"/>
          </a:xfrm>
          <a:prstGeom prst="roundRect">
            <a:avLst>
              <a:gd name="adj" fmla="val 4706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8343900" y="1447800"/>
            <a:ext cx="2971800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12A3B8"/>
                </a:solidFill>
                <a:latin typeface="Arial"/>
                <a:ea typeface="Arial"/>
              </a:rPr>
              <a:t>3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8343900" y="2333625"/>
            <a:ext cx="2971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直接套版导出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8343900" y="2724150"/>
            <a:ext cx="2971800" cy="9048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以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Word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模板原文件为底板套版，保留页面设置、字体、表格与照片位，导出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Word / PDF /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文本。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609600" y="4610100"/>
            <a:ext cx="10972800" cy="1123950"/>
          </a:xfrm>
          <a:prstGeom prst="roundRect">
            <a:avLst>
              <a:gd name="adj" fmla="val 11864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819150" y="4933950"/>
            <a:ext cx="105537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两条铁律，让改写结果敢直接交给客户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819150" y="5229225"/>
            <a:ext cx="105537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DCEBFF"/>
                </a:solidFill>
                <a:latin typeface="Microsoft YaHei"/>
                <a:ea typeface="Microsoft YaHei"/>
              </a:rPr>
              <a:t>模板里没有的章节按模板样式自动补齐</a:t>
            </a:r>
            <a:r>
              <a:rPr lang="en-US" sz="1200">
                <a:solidFill>
                  <a:srgbClr val="DCEB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DCEBFF"/>
                </a:solidFill>
                <a:latin typeface="Microsoft YaHei"/>
                <a:ea typeface="Microsoft YaHei"/>
              </a:rPr>
              <a:t>简历没提到的信息一律标「（简历未提及）」，绝不编造</a:t>
            </a:r>
            <a:endParaRPr/>
          </a:p>
        </p:txBody>
      </p:sp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609600" y="594360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11125200" y="594360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06 / 12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46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多岗位匹配：JD 一传，推荐谁一目了然&lt;/Text&gt;&#10;      &lt;Text style={{ fontSize: 16, color: '#8A97AC', marginTop: 6 }}&gt;所有岗位自动逐一比对，结果始终按匹配度排序&lt;/Text&gt;&#10;    &lt;/Box&gt;&#10;  &lt;/Box&gt;&#10;  &lt;Box style={{ height: 436, flexDirection: 'row', gap: 28, marginTop: 4 }}&gt;&#10;    &lt;Box style={{ width: 400, background: '#EDF1F7', borderRadius: 16, padding: 26 }}&gt;&#10;      &lt;Box style={{ flexDirection: 'row', alignItems: 'center', gap: 12 }}&gt;&#10;        &lt;Box style={{ width: 46, height: 46, borderRadius: 12, background: 'linear-gradient(135deg, #2A66E2 0%, #12A3B8 100%)', justifyContent: 'center', alignItems: 'center' }}&gt;&#10;          &lt;FAIcon name='briefcase' style={{ fill: '#FFFFFF', width: 24, height: 24 }} /&gt;&#10;        &lt;/Box&gt;&#10;        &lt;Text style={{ fontSize: 20, fontWeight: 'bold', color: '#15233F' }}&gt;岗位 JD 库&lt;/Text&gt;&#10;      &lt;/Box&gt;&#10;      &lt;Box style={{ marginTop: 18, gap: 12 }}&gt;&#10;        &lt;Box style={{ background: '#FFFFFF', borderRadius: 10, padding: 16 }}&gt;&lt;Text style={{ fontSize: 17, color: '#15233F' }}&gt;投资经理 · 证券从业资格优先&lt;/Text&gt;&lt;/Box&gt;&#10;        &lt;Box style={{ background: '#FFFFFF', borderRadius: 10, padding: 16 }}&gt;&lt;Text style={{ fontSize: 17, color: '#15233F' }}&gt;行业研究员 · 金融行业背景&lt;/Text&gt;&lt;/Box&gt;&#10;        &lt;Box style={{ background: '#FFFFFF', borderRadius: 10, padding: 16 }}&gt;&lt;Text style={{ fontSize: 17, color: '#15233F' }}&gt;渠道经理 · 机构客户资源&lt;/Text&gt;&lt;/Box&gt;&#10;      &lt;/Box&gt;&#10;      &lt;Box style={{ marginTop: 18, background: '#FFFFFF', borderRadius: 10, padding: 16 }}&gt;&#10;        &lt;Text style={{ fontSize: 15, color: '#46546C', lineHeight: 1.55 }}&gt;支持直接上传 JD 文件：PDF / Word / Excel 表格均可，一个表格一次导入多个岗位&lt;/Text&gt;&#10;      &lt;/Box&gt;&#10;    &lt;/Box&gt;&#10;    &lt;Box style={{ flex: 1, background: '#FFFFFF', border: '2px solid #DBE3EE', borderRadius: 16, padding: 26 }}&gt;&#10;      &lt;Text style={{ fontSize: 20, fontWeight: 'bold', color: '#15233F' }}&gt;「投资经理」匹配结果 · 自动排序&lt;/Text&gt;&#10;      &lt;Box style={{ marginTop: 18, gap: 14 }}&gt;&#10;        &lt;Box style={{ flexDirection: 'row', alignItems: 'center', gap: 14 }}&gt;&#10;          &lt;Text style={{ fontSize: 18, color: '#15233F', width: 88 }}&gt;候选人 A&lt;/Text&gt;&#10;          &lt;Box style={{ width: 330, height: 22, background: '#EDF1F7', borderRadius: 11 }}&gt;&lt;Box style={{ width: 304, height: 22, background: 'linear-gradient(135deg, #2A66E2 0%, #12A3B8 100%)', borderRadius: 11 }} /&gt;&lt;/Box&gt;&#10;          &lt;Text style={{ fontSize: 24, fontWeight: 'bold', fontFamily: 'Arial', color: '#2A66E2', width: 52 }}&gt;92&lt;/Text&gt;&#10;        &lt;/Box&gt;&#10;        &lt;Box style={{ flexDirection: 'row', alignItems: 'center', gap: 14 }}&gt;&#10;          &lt;Text style={{ fontSize: 18, color: '#15233F', width: 88 }}&gt;候选人 B&lt;/Text&gt;&#10;          &lt;Box style={{ width: 330, height: 22, background: '#EDF1F7', borderRadius: 11 }}&gt;&lt;Box style={{ width: 287, height: 22, background: 'linear-gradient(135deg, #2A66E2 0%, #12A3B8 100%)', borderRadius: 11 }} /&gt;&lt;/Box&gt;&#10;          &lt;Text style={{ fontSize: 24, fontWeight: 'bold', fontFamily: 'Arial', color: '#2A66E2', width: 52 }}&gt;87&lt;/Text&gt;&#10;        &lt;/Box&gt;&#10;        &lt;Box style={{ flexDirection: 'row', alignItems: 'center', gap: 14 }}&gt;&#10;          &lt;Text style={{ fontSize: 18, color: '#15233F', width: 88 }}&gt;候选人 C&lt;/Text&gt;&#10;          &lt;Box style={{ width: 330, height: 22, background: '#EDF1F7', borderRadius: 11 }}&gt;&lt;Box style={{ width: 267, height: 22, background: 'linear-gradient(135deg, #2A66E2 0%, #12A3B8 100%)', borderRadius: 11 }} /&gt;&lt;/Box&gt;&#10;          &lt;Text style={{ fontSize: 24, fontWeight: 'bold', fontFamily: 'Arial', color: '#2A66E2', width: 52 }}&gt;81&lt;/Text&gt;&#10;        &lt;/Box&gt;&#10;        &lt;Box style={{ flexDirection: 'row', alignItems: 'center', gap: 14 }}&gt;&#10;          &lt;Text style={{ fontSize: 18, color: '#15233F', width: 88 }}&gt;候选人 D&lt;/Text&gt;&#10;          &lt;Box style={{ width: 330, height: 22, background: '#EDF1F7', borderRadius: 11 }}&gt;&lt;Box style={{ width: 250, height: 22, background: 'linear-gradient(135deg, #2A66E2 0%, #12A3B8 100%)', borderRadius: 11 }} /&gt;&lt;/Box&gt;&#10;          &lt;Text style={{ fontSize: 24, fontWeight: 'bold', fontFamily: 'Arial', color: '#2A66E2', width: 52 }}&gt;76&lt;/Text&gt;&#10;        &lt;/Box&gt;&#10;      &lt;/Box&gt;&#10;      &lt;Box style={{ marginTop: 22, gap: 10 }}&gt;&#10;        &lt;Box style={{ flexDirection: 'row', alignItems: 'center', gap: 10 }}&gt;&lt;FAIcon name='check-circle' style={{ fill: '#12A3B8', width: 18, height: 18 }} /&gt;&lt;Text style={{ fontSize: 16, color: '#46546C' }}&gt;每个分数附带推荐理由、匹配点与差距分析&lt;/Text&gt;&lt;/Box&gt;&#10;        &lt;Box style={{ flexDirection: 'row', alignItems: 'center', gap: 10 }}&gt;&lt;FAIcon name='check-circle' style={{ fill: '#12A3B8', width: 18, height: 18 }} /&gt;&lt;Text style={{ fontSize: 16, color: '#46546C' }}&gt;批量模式按「岗位分组」列出候选人，复制 / 导出 CSV 同序&lt;/Text&gt;&lt;/Box&gt;&#10;      &lt;/Box&gt;&#10;    &lt;/Box&gt;&#10;  &lt;/Box&gt;&#10;  &lt;Box style={{ height: 80, background: 'linear-gradient(135deg, #2A66E2 0%, #12A3B8 100%)', borderRadius: 14, marginTop: 16, justifyContent: 'center', alignItems: 'center' }}&gt;&#10;    &lt;Text style={{ fontSize: 19, fontWeight: 'bold', color: '#FFFFFF' }}&gt;从「凭感觉挑人」到「按分数推荐」，推荐报告里直接写明匹配证据&lt;/Text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7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8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6029325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多岗位匹配：</a:t>
            </a:r>
            <a:r>
              <a:rPr lang="en-US" sz="27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JD </a:t>
            </a: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一传，推荐谁一目了然</a:t>
            </a:r>
            <a:endParaRPr/>
          </a:p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60293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所有岗位自动逐一比对，结果始终按匹配度排序</a:t>
            </a:r>
            <a:endParaRPr/>
          </a:p>
        </p:txBody>
      </p:sp>
      <p:sp>
        <p:nvSpPr>
          <p:cNvPr id="251" name=""/>
          <p:cNvSpPr/>
          <p:nvPr/>
        </p:nvSpPr>
        <p:spPr>
          <a:xfrm rot="0" flipH="0" flipV="0">
            <a:off x="609600" y="1181100"/>
            <a:ext cx="3810000" cy="4152900"/>
          </a:xfrm>
          <a:prstGeom prst="roundRect">
            <a:avLst>
              <a:gd name="adj" fmla="val 40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52" name=""/>
          <p:cNvSpPr/>
          <p:nvPr/>
        </p:nvSpPr>
        <p:spPr>
          <a:xfrm rot="0" flipH="0" flipV="0">
            <a:off x="857250" y="1428750"/>
            <a:ext cx="438150" cy="438150"/>
          </a:xfrm>
          <a:prstGeom prst="roundRect">
            <a:avLst>
              <a:gd name="adj" fmla="val 26087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5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62025" y="1533525"/>
            <a:ext cx="228600" cy="228600"/>
          </a:xfrm>
          <a:prstGeom prst="rect">
            <a:avLst/>
          </a:prstGeom>
          <a:ln/>
        </p:spPr>
      </p:pic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1409700" y="1533525"/>
            <a:ext cx="933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岗位</a:t>
            </a:r>
            <a:r>
              <a:rPr lang="en-US" sz="15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 JD </a:t>
            </a: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库</a:t>
            </a:r>
            <a:endParaRPr/>
          </a:p>
        </p:txBody>
      </p:sp>
      <p:sp>
        <p:nvSpPr>
          <p:cNvPr id="255" name=""/>
          <p:cNvSpPr/>
          <p:nvPr/>
        </p:nvSpPr>
        <p:spPr>
          <a:xfrm rot="0" flipH="0" flipV="0">
            <a:off x="857250" y="2038350"/>
            <a:ext cx="3314700" cy="504825"/>
          </a:xfrm>
          <a:prstGeom prst="roundRect">
            <a:avLst>
              <a:gd name="adj" fmla="val 1886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1009650" y="2190750"/>
            <a:ext cx="30099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投资经理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证券从业资格优先</a:t>
            </a:r>
            <a:endParaRPr/>
          </a:p>
        </p:txBody>
      </p:sp>
      <p:sp>
        <p:nvSpPr>
          <p:cNvPr id="257" name=""/>
          <p:cNvSpPr/>
          <p:nvPr/>
        </p:nvSpPr>
        <p:spPr>
          <a:xfrm rot="0" flipH="0" flipV="0">
            <a:off x="857250" y="2657475"/>
            <a:ext cx="3314700" cy="504825"/>
          </a:xfrm>
          <a:prstGeom prst="roundRect">
            <a:avLst>
              <a:gd name="adj" fmla="val 1886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1009650" y="2809875"/>
            <a:ext cx="30099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行业研究员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金融行业背景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857250" y="3276600"/>
            <a:ext cx="3314700" cy="504825"/>
          </a:xfrm>
          <a:prstGeom prst="roundRect">
            <a:avLst>
              <a:gd name="adj" fmla="val 1886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1009650" y="3429000"/>
            <a:ext cx="30099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渠道经理</a:t>
            </a:r>
            <a:r>
              <a:rPr lang="en-US" sz="1275">
                <a:solidFill>
                  <a:srgbClr val="15233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机构客户资源</a:t>
            </a:r>
            <a:endParaRPr/>
          </a:p>
        </p:txBody>
      </p:sp>
      <p:sp>
        <p:nvSpPr>
          <p:cNvPr id="261" name=""/>
          <p:cNvSpPr/>
          <p:nvPr/>
        </p:nvSpPr>
        <p:spPr>
          <a:xfrm rot="0" flipH="0" flipV="0">
            <a:off x="857250" y="3952875"/>
            <a:ext cx="3314700" cy="83820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009650" y="4105275"/>
            <a:ext cx="30099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支持直接上传</a:t>
            </a:r>
            <a:r>
              <a:rPr lang="en-US" sz="1125">
                <a:solidFill>
                  <a:srgbClr val="46546C"/>
                </a:solidFill>
                <a:latin typeface="Microsoft YaHei"/>
                <a:ea typeface="Microsoft YaHei"/>
              </a:rPr>
              <a:t xml:space="preserve"> JD </a:t>
            </a: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文件：</a:t>
            </a:r>
            <a:r>
              <a:rPr lang="en-US" sz="1125">
                <a:solidFill>
                  <a:srgbClr val="46546C"/>
                </a:solidFill>
                <a:latin typeface="Microsoft YaHei"/>
                <a:ea typeface="Microsoft YaHei"/>
              </a:rPr>
              <a:t xml:space="preserve">PDF / Word / Excel </a:t>
            </a: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表格均可，一个表格一次导入多个岗位</a:t>
            </a:r>
            <a:endParaRPr/>
          </a:p>
        </p:txBody>
      </p:sp>
      <p:sp>
        <p:nvSpPr>
          <p:cNvPr id="263" name=""/>
          <p:cNvSpPr/>
          <p:nvPr/>
        </p:nvSpPr>
        <p:spPr>
          <a:xfrm rot="0" flipH="0" flipV="0">
            <a:off x="4686300" y="1181100"/>
            <a:ext cx="6896100" cy="4152900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4933950" y="1428750"/>
            <a:ext cx="6400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「投资经理」匹配结果</a:t>
            </a:r>
            <a:r>
              <a:rPr lang="en-US" sz="1500" b="1">
                <a:solidFill>
                  <a:srgbClr val="15233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自动排序</a:t>
            </a:r>
            <a:endParaRPr/>
          </a:p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4933950" y="1866900"/>
            <a:ext cx="838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5233F"/>
                </a:solidFill>
                <a:latin typeface="Microsoft YaHei"/>
                <a:ea typeface="Microsoft YaHei"/>
              </a:rPr>
              <a:t>候选人</a:t>
            </a:r>
            <a:r>
              <a:rPr lang="en-US" sz="1350">
                <a:solidFill>
                  <a:srgbClr val="15233F"/>
                </a:solidFill>
                <a:latin typeface="Microsoft YaHei"/>
                <a:ea typeface="Microsoft YaHei"/>
              </a:rPr>
              <a:t xml:space="preserve"> A</a:t>
            </a:r>
            <a:endParaRPr/>
          </a:p>
        </p:txBody>
      </p:sp>
      <p:sp>
        <p:nvSpPr>
          <p:cNvPr id="266" name=""/>
          <p:cNvSpPr/>
          <p:nvPr/>
        </p:nvSpPr>
        <p:spPr>
          <a:xfrm rot="0" flipH="0" flipV="0">
            <a:off x="5905500" y="1866900"/>
            <a:ext cx="3143250" cy="209550"/>
          </a:xfrm>
          <a:prstGeom prst="roundRect">
            <a:avLst>
              <a:gd name="adj" fmla="val 500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67" name=""/>
          <p:cNvSpPr/>
          <p:nvPr/>
        </p:nvSpPr>
        <p:spPr>
          <a:xfrm rot="0" flipH="0" flipV="0">
            <a:off x="5905500" y="1866900"/>
            <a:ext cx="28956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9182100" y="1828800"/>
            <a:ext cx="4953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A66E2"/>
                </a:solidFill>
                <a:latin typeface="Arial"/>
                <a:ea typeface="Arial"/>
              </a:rPr>
              <a:t>92</a:t>
            </a:r>
            <a:endParaRPr/>
          </a:p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4933950" y="2276475"/>
            <a:ext cx="838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5233F"/>
                </a:solidFill>
                <a:latin typeface="Microsoft YaHei"/>
                <a:ea typeface="Microsoft YaHei"/>
              </a:rPr>
              <a:t>候选人</a:t>
            </a:r>
            <a:r>
              <a:rPr lang="en-US" sz="1350">
                <a:solidFill>
                  <a:srgbClr val="15233F"/>
                </a:solidFill>
                <a:latin typeface="Microsoft YaHei"/>
                <a:ea typeface="Microsoft YaHei"/>
              </a:rPr>
              <a:t xml:space="preserve"> B</a:t>
            </a:r>
            <a:endParaRPr/>
          </a:p>
        </p:txBody>
      </p:sp>
      <p:sp>
        <p:nvSpPr>
          <p:cNvPr id="270" name=""/>
          <p:cNvSpPr/>
          <p:nvPr/>
        </p:nvSpPr>
        <p:spPr>
          <a:xfrm rot="0" flipH="0" flipV="0">
            <a:off x="5905500" y="2276475"/>
            <a:ext cx="3143250" cy="209550"/>
          </a:xfrm>
          <a:prstGeom prst="roundRect">
            <a:avLst>
              <a:gd name="adj" fmla="val 500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71" name=""/>
          <p:cNvSpPr/>
          <p:nvPr/>
        </p:nvSpPr>
        <p:spPr>
          <a:xfrm rot="0" flipH="0" flipV="0">
            <a:off x="5905500" y="2276475"/>
            <a:ext cx="2733675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9182100" y="2238375"/>
            <a:ext cx="4953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A66E2"/>
                </a:solidFill>
                <a:latin typeface="Arial"/>
                <a:ea typeface="Arial"/>
              </a:rPr>
              <a:t>87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4933950" y="2686050"/>
            <a:ext cx="838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5233F"/>
                </a:solidFill>
                <a:latin typeface="Microsoft YaHei"/>
                <a:ea typeface="Microsoft YaHei"/>
              </a:rPr>
              <a:t>候选人</a:t>
            </a:r>
            <a:r>
              <a:rPr lang="en-US" sz="1350">
                <a:solidFill>
                  <a:srgbClr val="15233F"/>
                </a:solidFill>
                <a:latin typeface="Microsoft YaHei"/>
                <a:ea typeface="Microsoft YaHei"/>
              </a:rPr>
              <a:t xml:space="preserve"> C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5905500" y="2686050"/>
            <a:ext cx="3143250" cy="209550"/>
          </a:xfrm>
          <a:prstGeom prst="roundRect">
            <a:avLst>
              <a:gd name="adj" fmla="val 500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75" name=""/>
          <p:cNvSpPr/>
          <p:nvPr/>
        </p:nvSpPr>
        <p:spPr>
          <a:xfrm rot="0" flipH="0" flipV="0">
            <a:off x="5905500" y="2686050"/>
            <a:ext cx="2543175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9182100" y="2647950"/>
            <a:ext cx="4953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A66E2"/>
                </a:solidFill>
                <a:latin typeface="Arial"/>
                <a:ea typeface="Arial"/>
              </a:rPr>
              <a:t>81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4933950" y="3095625"/>
            <a:ext cx="8382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5233F"/>
                </a:solidFill>
                <a:latin typeface="Microsoft YaHei"/>
                <a:ea typeface="Microsoft YaHei"/>
              </a:rPr>
              <a:t>候选人</a:t>
            </a:r>
            <a:r>
              <a:rPr lang="en-US" sz="1350">
                <a:solidFill>
                  <a:srgbClr val="15233F"/>
                </a:solidFill>
                <a:latin typeface="Microsoft YaHei"/>
                <a:ea typeface="Microsoft YaHei"/>
              </a:rPr>
              <a:t xml:space="preserve"> D</a:t>
            </a:r>
            <a:endParaRPr/>
          </a:p>
        </p:txBody>
      </p:sp>
      <p:sp>
        <p:nvSpPr>
          <p:cNvPr id="278" name=""/>
          <p:cNvSpPr/>
          <p:nvPr/>
        </p:nvSpPr>
        <p:spPr>
          <a:xfrm rot="0" flipH="0" flipV="0">
            <a:off x="5905500" y="3095625"/>
            <a:ext cx="3143250" cy="209550"/>
          </a:xfrm>
          <a:prstGeom prst="roundRect">
            <a:avLst>
              <a:gd name="adj" fmla="val 500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79" name=""/>
          <p:cNvSpPr/>
          <p:nvPr/>
        </p:nvSpPr>
        <p:spPr>
          <a:xfrm rot="0" flipH="0" flipV="0">
            <a:off x="5905500" y="3095625"/>
            <a:ext cx="238125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9182100" y="3057525"/>
            <a:ext cx="4953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A66E2"/>
                </a:solidFill>
                <a:latin typeface="Arial"/>
                <a:ea typeface="Arial"/>
              </a:rPr>
              <a:t>76</a:t>
            </a:r>
            <a:endParaRPr/>
          </a:p>
        </p:txBody>
      </p:sp>
      <p:pic>
        <p:nvPicPr>
          <p:cNvPr id="28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33950" y="3552825"/>
            <a:ext cx="171450" cy="171450"/>
          </a:xfrm>
          <a:prstGeom prst="rect">
            <a:avLst/>
          </a:prstGeom>
          <a:ln/>
        </p:spPr>
      </p:pic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5200650" y="3543300"/>
            <a:ext cx="2895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每个分数附带推荐理由、匹配点与差距分析</a:t>
            </a:r>
            <a:endParaRPr/>
          </a:p>
        </p:txBody>
      </p:sp>
      <p:pic>
        <p:nvPicPr>
          <p:cNvPr id="28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33950" y="3838575"/>
            <a:ext cx="171450" cy="171450"/>
          </a:xfrm>
          <a:prstGeom prst="rect">
            <a:avLst/>
          </a:prstGeom>
          <a:ln/>
        </p:spPr>
      </p:pic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5200650" y="3829050"/>
            <a:ext cx="40481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批量模式按「岗位分组」列出候选人，复制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导出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CSV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同序</a:t>
            </a:r>
            <a:endParaRPr/>
          </a:p>
        </p:txBody>
      </p:sp>
      <p:sp>
        <p:nvSpPr>
          <p:cNvPr id="285" name=""/>
          <p:cNvSpPr/>
          <p:nvPr/>
        </p:nvSpPr>
        <p:spPr>
          <a:xfrm rot="0" flipH="0" flipV="0">
            <a:off x="609600" y="5486400"/>
            <a:ext cx="10972800" cy="762000"/>
          </a:xfrm>
          <a:prstGeom prst="roundRect">
            <a:avLst>
              <a:gd name="adj" fmla="val 175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3381375" y="5762625"/>
            <a:ext cx="5429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从「凭感觉挑人」到「按分数推荐」，推荐报告里直接写明匹配证据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609600" y="64579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11125200" y="64579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07 / 12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89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联网背调：任职公司风险自动排查&lt;/Text&gt;&#10;      &lt;Text style={{ fontSize: 16, color: '#8A97AC', marginTop: 6 }}&gt;风险前置发现，避免把「雷」推荐给客户&lt;/Text&gt;&#10;    &lt;/Box&gt;&#10;  &lt;/Box&gt;&#10;  &lt;Box style={{ height: 520, flexDirection: 'row', gap: 28 }}&gt;&#10;    &lt;Box style={{ width: 420, background: '#EDF1F7', borderRadius: 16, padding: 28, alignItems: 'center' }}&gt;&#10;      &lt;Box style={{ width: 128, height: 128, borderRadius: 32, background: 'linear-gradient(135deg, #2A66E2 0%, #12A3B8 100%)', justifyContent: 'center', alignItems: 'center' }}&gt;&#10;        &lt;FAIcon name='shield' style={{ fill: '#FFFFFF', width: 64, height: 64 }} /&gt;&#10;      &lt;/Box&gt;&#10;      &lt;Text style={{ fontSize: 22, fontWeight: 'bold', color: '#15233F', marginTop: 22 }}&gt;公开信息自动检索&lt;/Text&gt;&#10;      &lt;Box style={{ marginTop: 18, gap: 12, width: '100%' }}&gt;&#10;        &lt;Box style={{ flexDirection: 'row', alignItems: 'flex-start', gap: 10 }}&gt;&lt;FAIcon name='check-circle' style={{ fill: '#12A3B8', width: 20, height: 20 }} /&gt;&lt;Text style={{ fontSize: 16, color: '#46546C', lineHeight: 1.5 }}&gt;候选人每一段任职公司逐家排查，不设数量上限&lt;/Text&gt;&lt;/Box&gt;&#10;        &lt;Box style={{ flexDirection: 'row', alignItems: 'flex-start', gap: 10 }}&gt;&lt;FAIcon name='check-circle' style={{ fill: '#12A3B8', width: 20, height: 20 }} /&gt;&lt;Text style={{ fontSize: 16, color: '#46546C', lineHeight: 1.5 }}&gt;分支机构连带查总司，如「某财富分公司」同时查主体&lt;/Text&gt;&lt;/Box&gt;&#10;        &lt;Box style={{ flexDirection: 'row', alignItems: 'flex-start', gap: 10 }}&gt;&lt;FAIcon name='check-circle' style={{ fill: '#12A3B8', width: 20, height: 20 }} /&gt;&lt;Text style={{ fontSize: 16, color: '#46546C', lineHeight: 1.5 }}&gt;检索失败明确提示，不会误报成「未发现负面记录」&lt;/Text&gt;&lt;/Box&gt;&#10;      &lt;/Box&gt;&#10;    &lt;/Box&gt;&#10;    &lt;Box style={{ flex: 1, background: '#FFFFFF', border: '2px solid #DBE3EE', borderRadius: 16, padding: 26 }}&gt;&#10;      &lt;Text style={{ fontSize: 20, fontWeight: 'bold', color: '#15233F' }}&gt;自动排查的风险线索&lt;/Text&gt;&#10;      &lt;Box style={{ marginTop: 18, flexDirection: 'row', gap: 14 }}&gt;&#10;        &lt;Box style={{ flex: 1, gap: 12 }}&gt;&#10;          &lt;Box style={{ background: 'rgba(178,58,58,0.08)', border: '1px solid rgba(178,58,58,0.25)', borderRadius: 10, padding: 14, flexDirection: 'row', alignItems: 'center', gap: 10 }}&gt;&lt;FAIcon name='exclamation-triangle' style={{ fill: '#B23A3A', width: 18, height: 18 }} /&gt;&lt;Text style={{ fontSize: 17, color: '#15233F' }}&gt;平台暴雷&lt;/Text&gt;&lt;/Box&gt;&#10;          &lt;Box style={{ background: 'rgba(178,58,58,0.08)', border: '1px solid rgba(178,58,58,0.25)', borderRadius: 10, padding: 14, flexDirection: 'row', alignItems: 'center', gap: 10 }}&gt;&lt;FAIcon name='exclamation-triangle' style={{ fill: '#B23A3A', width: 18, height: 18 }} /&gt;&lt;Text style={{ fontSize: 17, color: '#15233F' }}&gt;失信被执行&lt;/Text&gt;&lt;/Box&gt;&#10;          &lt;Box style={{ background: 'rgba(178,58,58,0.08)', border: '1px solid rgba(178,58,58,0.25)', borderRadius: 10, padding: 14, flexDirection: 'row', alignItems: 'center', gap: 10 }}&gt;&lt;FAIcon name='exclamation-triangle' style={{ fill: '#B23A3A', width: 18, height: 18 }} /&gt;&lt;Text style={{ fontSize: 17, color: '#15233F' }}&gt;经营异常&lt;/Text&gt;&lt;/Box&gt;&#10;        &lt;/Box&gt;&#10;        &lt;Box style={{ flex: 1, gap: 12 }}&gt;&#10;          &lt;Box style={{ background: 'rgba(168,106,23,0.08)', border: '1px solid rgba(168,106,23,0.25)', borderRadius: 10, padding: 14, flexDirection: 'row', alignItems: 'center', gap: 10 }}&gt;&lt;FAIcon name='exclamation-triangle' style={{ fill: '#A86A17', width: 18, height: 18 }} /&gt;&lt;Text style={{ fontSize: 17, color: '#15233F' }}&gt;欠薪记录&lt;/Text&gt;&lt;/Box&gt;&#10;          &lt;Box style={{ background: 'rgba(168,106,23,0.08)', border: '1px solid rgba(168,106,23,0.25)', borderRadius: 10, padding: 14, flexDirection: 'row', alignItems: 'center', gap: 10 }}&gt;&lt;FAIcon name='exclamation-triangle' style={{ fill: '#A86A17', width: 18, height: 18 }} /&gt;&lt;Text style={{ fontSize: 17, color: '#15233F' }}&gt;劳动仲裁&lt;/Text&gt;&lt;/Box&gt;&#10;          &lt;Box style={{ background: 'rgba(168,106,23,0.08)', border: '1px solid rgba(168,106,23,0.25)', borderRadius: 10, padding: 14, flexDirection: 'row', alignItems: 'center', gap: 10 }}&gt;&lt;FAIcon name='exclamation-triangle' style={{ fill: '#A86A17', width: 18, height: 18 }} /&gt;&lt;Text style={{ fontSize: 17, color: '#15233F' }}&gt;行政处罚&lt;/Text&gt;&lt;/Box&gt;&#10;        &lt;/Box&gt;&#10;      &lt;/Box&gt;&#10;      &lt;Box style={{ marginTop: 20, gap: 10 }}&gt;&#10;        &lt;Box style={{ flexDirection: 'row', alignItems: 'center', gap: 10 }}&gt;&lt;FAIcon name='check-circle' style={{ fill: '#12A3B8', width: 18, height: 18 }} /&gt;&lt;Text style={{ fontSize: 16, color: '#46546C' }}&gt;背调结果随匹配卡片展示，并随复制 / 导出 CSV 一并输出&lt;/Text&gt;&lt;/Box&gt;&#10;        &lt;Box style={{ flexDirection: 'row', alignItems: 'center', gap: 10 }}&gt;&lt;FAIcon name='check-circle' style={{ fill: '#12A3B8', width: 18, height: 18 }} /&gt;&lt;Text style={{ fontSize: 16, color: '#46546C' }}&gt;未发现明显负面时明确标注「公开检索未发现明显负面记录」&lt;/Text&gt;&lt;/Box&gt;&#10;      &lt;/Box&gt;&#10;      &lt;Box style={{ marginTop: 18, background: 'rgba(42,102,226,0.08)', borderRadius: 10, padding: 14 }}&gt;&#10;        &lt;Text style={{ fontSize: 15, color: '#2A66E2' }}&gt;背调基于公开检索结果，仅供辅助参考，不能替代官方征信与企查类核实&lt;/Text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8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91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51435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联网背调：任职公司风险自动排查</a:t>
            </a:r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5143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风险前置发现，避免把「雷」推荐给客户</a:t>
            </a:r>
            <a:endParaRPr/>
          </a:p>
        </p:txBody>
      </p:sp>
      <p:sp>
        <p:nvSpPr>
          <p:cNvPr id="294" name=""/>
          <p:cNvSpPr/>
          <p:nvPr/>
        </p:nvSpPr>
        <p:spPr>
          <a:xfrm rot="0" flipH="0" flipV="0">
            <a:off x="609600" y="1143000"/>
            <a:ext cx="4000500" cy="4953000"/>
          </a:xfrm>
          <a:prstGeom prst="roundRect">
            <a:avLst>
              <a:gd name="adj" fmla="val 381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95" name=""/>
          <p:cNvSpPr/>
          <p:nvPr/>
        </p:nvSpPr>
        <p:spPr>
          <a:xfrm rot="0" flipH="0" flipV="0">
            <a:off x="2000250" y="1409700"/>
            <a:ext cx="1219200" cy="12192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9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2305050" y="1714500"/>
            <a:ext cx="609600" cy="609600"/>
          </a:xfrm>
          <a:prstGeom prst="rect">
            <a:avLst/>
          </a:prstGeom>
          <a:ln/>
        </p:spPr>
      </p:pic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1771650" y="2838450"/>
            <a:ext cx="1676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5233F"/>
                </a:solidFill>
                <a:latin typeface="Microsoft YaHei"/>
                <a:ea typeface="Microsoft YaHei"/>
              </a:rPr>
              <a:t>公开信息自动检索</a:t>
            </a:r>
            <a:endParaRPr/>
          </a:p>
        </p:txBody>
      </p:sp>
      <p:pic>
        <p:nvPicPr>
          <p:cNvPr id="2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76300" y="3267075"/>
            <a:ext cx="190500" cy="190500"/>
          </a:xfrm>
          <a:prstGeom prst="rect">
            <a:avLst/>
          </a:prstGeom>
          <a:ln/>
        </p:spPr>
      </p:pic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1162050" y="3267075"/>
            <a:ext cx="318135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候选人每一段任职公司逐家排查，不设数量上限</a:t>
            </a:r>
            <a:endParaRPr/>
          </a:p>
        </p:txBody>
      </p:sp>
      <p:pic>
        <p:nvPicPr>
          <p:cNvPr id="30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76300" y="3657600"/>
            <a:ext cx="190500" cy="190500"/>
          </a:xfrm>
          <a:prstGeom prst="rect">
            <a:avLst/>
          </a:prstGeom>
          <a:ln/>
        </p:spPr>
      </p:pic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1143000" y="3657600"/>
            <a:ext cx="32004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分支机构连带查总司，如「某财富分公司」同时查主体</a:t>
            </a:r>
            <a:endParaRPr/>
          </a:p>
        </p:txBody>
      </p:sp>
      <p:pic>
        <p:nvPicPr>
          <p:cNvPr id="30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76300" y="4324350"/>
            <a:ext cx="190500" cy="190500"/>
          </a:xfrm>
          <a:prstGeom prst="rect">
            <a:avLst/>
          </a:prstGeom>
          <a:ln/>
        </p:spPr>
      </p:pic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1143000" y="4324350"/>
            <a:ext cx="32004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检索失败明确提示，不会误报成「未发现负面记录」</a:t>
            </a:r>
            <a:endParaRPr/>
          </a:p>
        </p:txBody>
      </p:sp>
      <p:sp>
        <p:nvSpPr>
          <p:cNvPr id="304" name=""/>
          <p:cNvSpPr/>
          <p:nvPr/>
        </p:nvSpPr>
        <p:spPr>
          <a:xfrm rot="0" flipH="0" flipV="0">
            <a:off x="4876800" y="1143000"/>
            <a:ext cx="6705600" cy="49530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25400">
            <a:solidFill>
              <a:srgbClr val="DBE3EE"/>
            </a:solidFill>
            <a:prstDash val="solid"/>
          </a:ln>
        </p:spPr>
        <p:txBody>
          <a:bodyPr/>
          <a:p/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5124450" y="1390650"/>
            <a:ext cx="6210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自动排查的风险线索</a:t>
            </a:r>
            <a:endParaRPr/>
          </a:p>
        </p:txBody>
      </p:sp>
      <p:sp>
        <p:nvSpPr>
          <p:cNvPr id="306" name=""/>
          <p:cNvSpPr/>
          <p:nvPr/>
        </p:nvSpPr>
        <p:spPr>
          <a:xfrm rot="0" flipH="0" flipV="0">
            <a:off x="5124450" y="1790700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B23A3A">
              <a:alpha val="8000"/>
            </a:srgbClr>
          </a:solidFill>
          <a:ln w="12700">
            <a:solidFill>
              <a:srgbClr val="B23A3A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0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257800" y="1943100"/>
            <a:ext cx="171450" cy="171450"/>
          </a:xfrm>
          <a:prstGeom prst="rect">
            <a:avLst/>
          </a:prstGeom>
          <a:ln/>
        </p:spPr>
      </p:pic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5524500" y="19240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平台暴雷</a:t>
            </a:r>
            <a:endParaRPr/>
          </a:p>
        </p:txBody>
      </p:sp>
      <p:sp>
        <p:nvSpPr>
          <p:cNvPr id="309" name=""/>
          <p:cNvSpPr/>
          <p:nvPr/>
        </p:nvSpPr>
        <p:spPr>
          <a:xfrm rot="0" flipH="0" flipV="0">
            <a:off x="5124450" y="2371725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B23A3A">
              <a:alpha val="8000"/>
            </a:srgbClr>
          </a:solidFill>
          <a:ln w="12700">
            <a:solidFill>
              <a:srgbClr val="B23A3A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257800" y="2524125"/>
            <a:ext cx="171450" cy="171450"/>
          </a:xfrm>
          <a:prstGeom prst="rect">
            <a:avLst/>
          </a:prstGeom>
          <a:ln/>
        </p:spPr>
      </p:pic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5524500" y="250507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失信被执行</a:t>
            </a:r>
            <a:endParaRPr/>
          </a:p>
        </p:txBody>
      </p:sp>
      <p:sp>
        <p:nvSpPr>
          <p:cNvPr id="312" name=""/>
          <p:cNvSpPr/>
          <p:nvPr/>
        </p:nvSpPr>
        <p:spPr>
          <a:xfrm rot="0" flipH="0" flipV="0">
            <a:off x="5124450" y="2952750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B23A3A">
              <a:alpha val="8000"/>
            </a:srgbClr>
          </a:solidFill>
          <a:ln w="12700">
            <a:solidFill>
              <a:srgbClr val="B23A3A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1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257800" y="3105150"/>
            <a:ext cx="171450" cy="171450"/>
          </a:xfrm>
          <a:prstGeom prst="rect">
            <a:avLst/>
          </a:prstGeom>
          <a:ln/>
        </p:spPr>
      </p:pic>
      <p:sp>
        <p:nvSpPr>
          <p:cNvPr id="314" name="" descr="{&quot;isTemplate&quot;:true,&quot;type&quot;:&quot;text&quot;}"/>
          <p:cNvSpPr txBox="1"/>
          <p:nvPr/>
        </p:nvSpPr>
        <p:spPr>
          <a:xfrm rot="0" flipH="0" flipV="0">
            <a:off x="5524500" y="308610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经营异常</a:t>
            </a:r>
            <a:endParaRPr/>
          </a:p>
        </p:txBody>
      </p:sp>
      <p:sp>
        <p:nvSpPr>
          <p:cNvPr id="315" name=""/>
          <p:cNvSpPr/>
          <p:nvPr/>
        </p:nvSpPr>
        <p:spPr>
          <a:xfrm rot="0" flipH="0" flipV="0">
            <a:off x="8296275" y="1790700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A86A17">
              <a:alpha val="8000"/>
            </a:srgbClr>
          </a:solidFill>
          <a:ln w="12700">
            <a:solidFill>
              <a:srgbClr val="A86A17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1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429625" y="1943100"/>
            <a:ext cx="171450" cy="171450"/>
          </a:xfrm>
          <a:prstGeom prst="rect">
            <a:avLst/>
          </a:prstGeom>
          <a:ln/>
        </p:spPr>
      </p:pic>
      <p:sp>
        <p:nvSpPr>
          <p:cNvPr id="317" name="" descr="{&quot;isTemplate&quot;:true,&quot;type&quot;:&quot;text&quot;}"/>
          <p:cNvSpPr txBox="1"/>
          <p:nvPr/>
        </p:nvSpPr>
        <p:spPr>
          <a:xfrm rot="0" flipH="0" flipV="0">
            <a:off x="8696325" y="19240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欠薪记录</a:t>
            </a:r>
            <a:endParaRPr/>
          </a:p>
        </p:txBody>
      </p:sp>
      <p:sp>
        <p:nvSpPr>
          <p:cNvPr id="318" name=""/>
          <p:cNvSpPr/>
          <p:nvPr/>
        </p:nvSpPr>
        <p:spPr>
          <a:xfrm rot="0" flipH="0" flipV="0">
            <a:off x="8296275" y="2371725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A86A17">
              <a:alpha val="8000"/>
            </a:srgbClr>
          </a:solidFill>
          <a:ln w="12700">
            <a:solidFill>
              <a:srgbClr val="A86A17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1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429625" y="2524125"/>
            <a:ext cx="171450" cy="171450"/>
          </a:xfrm>
          <a:prstGeom prst="rect">
            <a:avLst/>
          </a:prstGeom>
          <a:ln/>
        </p:spPr>
      </p:pic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8696325" y="250507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劳动仲裁</a:t>
            </a:r>
            <a:endParaRPr/>
          </a:p>
        </p:txBody>
      </p:sp>
      <p:sp>
        <p:nvSpPr>
          <p:cNvPr id="321" name=""/>
          <p:cNvSpPr/>
          <p:nvPr/>
        </p:nvSpPr>
        <p:spPr>
          <a:xfrm rot="0" flipH="0" flipV="0">
            <a:off x="8296275" y="2952750"/>
            <a:ext cx="3038475" cy="466725"/>
          </a:xfrm>
          <a:prstGeom prst="roundRect">
            <a:avLst>
              <a:gd name="adj" fmla="val 20408"/>
            </a:avLst>
          </a:prstGeom>
          <a:solidFill>
            <a:srgbClr val="A86A17">
              <a:alpha val="8000"/>
            </a:srgbClr>
          </a:solidFill>
          <a:ln w="12700">
            <a:solidFill>
              <a:srgbClr val="A86A17">
                <a:alpha val="2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2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429625" y="3105150"/>
            <a:ext cx="171450" cy="171450"/>
          </a:xfrm>
          <a:prstGeom prst="rect">
            <a:avLst/>
          </a:prstGeom>
          <a:ln/>
        </p:spPr>
      </p:pic>
      <p:sp>
        <p:nvSpPr>
          <p:cNvPr id="323" name="" descr="{&quot;isTemplate&quot;:true,&quot;type&quot;:&quot;text&quot;}"/>
          <p:cNvSpPr txBox="1"/>
          <p:nvPr/>
        </p:nvSpPr>
        <p:spPr>
          <a:xfrm rot="0" flipH="0" flipV="0">
            <a:off x="8696325" y="308610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5233F"/>
                </a:solidFill>
                <a:latin typeface="Microsoft YaHei"/>
                <a:ea typeface="Microsoft YaHei"/>
              </a:rPr>
              <a:t>行政处罚</a:t>
            </a:r>
            <a:endParaRPr/>
          </a:p>
        </p:txBody>
      </p:sp>
      <p:pic>
        <p:nvPicPr>
          <p:cNvPr id="3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124450" y="3619500"/>
            <a:ext cx="171450" cy="171450"/>
          </a:xfrm>
          <a:prstGeom prst="rect">
            <a:avLst/>
          </a:prstGeom>
          <a:ln/>
        </p:spPr>
      </p:pic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5391150" y="3609975"/>
            <a:ext cx="38957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背调结果随匹配卡片展示，并随复制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导出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CSV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一并输出</a:t>
            </a:r>
            <a:endParaRPr/>
          </a:p>
        </p:txBody>
      </p:sp>
      <p:pic>
        <p:nvPicPr>
          <p:cNvPr id="32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124450" y="3905250"/>
            <a:ext cx="171450" cy="171450"/>
          </a:xfrm>
          <a:prstGeom prst="rect">
            <a:avLst/>
          </a:prstGeom>
          <a:ln/>
        </p:spPr>
      </p:pic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5391150" y="3895725"/>
            <a:ext cx="4114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未发现明显负面时明确标注「公开检索未发现明显负面记录」</a:t>
            </a:r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5124450" y="4257675"/>
            <a:ext cx="6210300" cy="438150"/>
          </a:xfrm>
          <a:prstGeom prst="roundRect">
            <a:avLst>
              <a:gd name="adj" fmla="val 21739"/>
            </a:avLst>
          </a:prstGeom>
          <a:solidFill>
            <a:srgbClr val="2A66E2">
              <a:alpha val="8000"/>
            </a:srgbClr>
          </a:solidFill>
          <a:ln/>
        </p:spPr>
        <p:txBody>
          <a:bodyPr/>
          <a:p/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5257800" y="4391025"/>
            <a:ext cx="5943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2A66E2"/>
                </a:solidFill>
                <a:latin typeface="Microsoft YaHei"/>
                <a:ea typeface="Microsoft YaHei"/>
              </a:rPr>
              <a:t>背调基于公开检索结果，仅供辅助参考，不能替代官方征信与企查类核实</a:t>
            </a:r>
            <a:endParaRPr/>
          </a:p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331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08 / 12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332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批量处理：一个文件夹，一键跑完&lt;/Text&gt;&#10;      &lt;Text style={{ fontSize: 16, color: '#8A97AC', marginTop: 6 }}&gt;旺季来了也不怕，把重复劳动整个交给程序&lt;/Text&gt;&#10;    &lt;/Box&gt;&#10;  &lt;/Box&gt;&#10;  &lt;Box style={{ height: 520, flexDirection: 'row', gap: 28, alignItems: 'center' }}&gt;&#10;    &lt;Box style={{ width: 440, background: 'linear-gradient(160deg, #16307A 0%, #1C4DB8 60%, #2A66E2 100%)', borderRadius: 20, padding: 36, alignItems: 'center' }}&gt;&#10;      &lt;Text style={{ fontSize: 130, fontWeight: 'bold', fontFamily: 'Arial', color: '#FFFFFF', lineHeight: 1.05 }}&gt;10×&lt;/Text&gt;&#10;      &lt;Text style={{ fontSize: 24, fontWeight: 'bold', color: '#FFFFFF', marginTop: 14 }}&gt;简历处理效率提升&lt;/Text&gt;&#10;      &lt;Text style={{ fontSize: 16, color: '#BFD4FF', textAlign: 'center', lineHeight: 1.6, marginTop: 14 }}&gt;上百份简历整批进出&lt;br /&gt;一人顶一个初筛团队&lt;/Text&gt;&#10;    &lt;/Box&gt;&#10;    &lt;Box style={{ flex: 1, gap: 16 }}&gt;&#10;      &lt;Box style={{ background: '#EDF1F7', borderRadius: 14, padding: 22, flexDirection: 'row', alignItems: 'center', gap: 16 }}&gt;&#10;        &lt;Box style={{ width: 48, height: 48, borderRadius: 12, background: '#2A66E2', justifyContent: 'center', alignItems: 'center' }}&gt;&lt;FAIcon name='folder' style={{ fill: '#FFFFFF', width: 24, height: 24 }} /&gt;&lt;/Box&gt;&#10;        &lt;Box style={{ flex: 1 }}&gt;&#10;          &lt;Text style={{ fontSize: 20, fontWeight: 'bold', color: '#15233F' }}&gt;整文件夹批量分析&lt;/Text&gt;&#10;          &lt;Text style={{ fontSize: 15, color: '#46546C', marginTop: 4 }}&gt;选定简历文件夹一键分析，统计卡片实时显示进度&lt;/Text&gt;&#10;        &lt;/Box&gt;&#10;      &lt;/Box&gt;&#10;      &lt;Box style={{ background: '#EDF1F7', borderRadius: 14, padding: 22, flexDirection: 'row', alignItems: 'center', gap: 16 }}&gt;&#10;        &lt;Box style={{ width: 48, height: 48, borderRadius: 12, background: '#2A66E2', justifyContent: 'center', alignItems: 'center' }}&gt;&lt;FAIcon name='copy' style={{ fill: '#FFFFFF', width: 24, height: 24 }} /&gt;&lt;/Box&gt;&#10;        &lt;Box style={{ flex: 1 }}&gt;&#10;          &lt;Text style={{ fontSize: 20, fontWeight: 'bold', color: '#15233F' }}&gt;批量按模板改写&lt;/Text&gt;&#10;          &lt;Text style={{ fontSize: 15, color: '#46546C', marginTop: 4 }}&gt;每一份简历自动按公司模板改写，一键复制全部&lt;/Text&gt;&#10;        &lt;/Box&gt;&#10;      &lt;/Box&gt;&#10;      &lt;Box style={{ background: '#EDF1F7', borderRadius: 14, padding: 22, flexDirection: 'row', alignItems: 'center', gap: 16 }}&gt;&#10;        &lt;Box style={{ width: 48, height: 48, borderRadius: 12, background: '#2A66E2', justifyContent: 'center', alignItems: 'center' }}&gt;&lt;FAIcon name='file' style={{ fill: '#FFFFFF', width: 24, height: 24 }} /&gt;&lt;/Box&gt;&#10;        &lt;Box style={{ flex: 1 }}&gt;&#10;          &lt;Text style={{ fontSize: 20, fontWeight: 'bold', color: '#15233F' }}&gt;一键导出成果&lt;/Text&gt;&#10;          &lt;Text style={{ fontSize: 15, color: '#46546C', marginTop: 4 }}&gt;匹配结果导出 CSV，改写简历按姓名批量导出 Word / PDF&lt;/Text&gt;&#10;        &lt;/Box&gt;&#10;      &lt;/Box&gt;&#10;      &lt;Box style={{ background: '#EDF1F7', borderRadius: 14, padding: 22, flexDirection: 'row', alignItems: 'center', gap: 16 }}&gt;&#10;        &lt;Box style={{ width: 48, height: 48, borderRadius: 12, background: '#2A66E2', justifyContent: 'center', alignItems: 'center' }}&gt;&lt;FAIcon name='check-circle' style={{ fill: '#FFFFFF', width: 24, height: 24 }} /&gt;&lt;/Box&gt;&#10;        &lt;Box style={{ flex: 1 }}&gt;&#10;          &lt;Text style={{ fontSize: 20, fontWeight: 'bold', color: '#15233F' }}&gt;单个失败不中断&lt;/Text&gt;&#10;          &lt;Text style={{ fontSize: 15, color: '#46546C', marginTop: 4 }}&gt;个别扫描件识别失败只生成提示卡片，其余文件继续跑&lt;/Text&gt;&#10;        &lt;/Box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09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34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335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51435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批量处理：一个文件夹，一键跑完</a:t>
            </a:r>
            <a:endParaRPr/>
          </a:p>
        </p:txBody>
      </p:sp>
      <p:sp>
        <p:nvSpPr>
          <p:cNvPr id="336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5143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旺季来了也不怕，把重复劳动整个交给程序</a:t>
            </a:r>
            <a:endParaRPr/>
          </a:p>
        </p:txBody>
      </p:sp>
      <p:sp>
        <p:nvSpPr>
          <p:cNvPr id="337" name=""/>
          <p:cNvSpPr/>
          <p:nvPr/>
        </p:nvSpPr>
        <p:spPr>
          <a:xfrm rot="0" flipH="0" flipV="0">
            <a:off x="609600" y="1933575"/>
            <a:ext cx="4191000" cy="3381375"/>
          </a:xfrm>
          <a:prstGeom prst="roundRect">
            <a:avLst>
              <a:gd name="adj" fmla="val 5634"/>
            </a:avLst>
          </a:prstGeom>
          <a:gradFill>
            <a:gsLst>
              <a:gs pos="0">
                <a:srgbClr val="16307A"/>
              </a:gs>
              <a:gs pos="60000">
                <a:srgbClr val="1C4DB8"/>
              </a:gs>
              <a:gs pos="100000">
                <a:srgbClr val="2A66E2"/>
              </a:gs>
            </a:gsLst>
            <a:lin ang="4200000" scaled="1"/>
          </a:gradFill>
          <a:ln/>
        </p:spPr>
        <p:txBody>
          <a:bodyPr/>
          <a:p/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1657350" y="2276475"/>
            <a:ext cx="2105025" cy="15621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9750" b="1">
                <a:solidFill>
                  <a:srgbClr val="FFFFFF"/>
                </a:solidFill>
                <a:latin typeface="Arial"/>
                <a:ea typeface="Arial"/>
              </a:rPr>
              <a:t>10×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1790700" y="3971925"/>
            <a:ext cx="1828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Microsoft YaHei"/>
                <a:ea typeface="Microsoft YaHei"/>
              </a:rPr>
              <a:t>简历处理效率提升</a:t>
            </a:r>
            <a:endParaRPr/>
          </a:p>
        </p:txBody>
      </p:sp>
      <p:sp>
        <p:nvSpPr>
          <p:cNvPr id="340" name="" descr="{&quot;isTemplate&quot;:true,&quot;type&quot;:&quot;text&quot;}"/>
          <p:cNvSpPr txBox="1"/>
          <p:nvPr/>
        </p:nvSpPr>
        <p:spPr>
          <a:xfrm rot="0" flipH="0" flipV="0">
            <a:off x="2019300" y="4381500"/>
            <a:ext cx="1371600" cy="590550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200">
                <a:solidFill>
                  <a:srgbClr val="BFD4FF"/>
                </a:solidFill>
                <a:latin typeface="Microsoft YaHei"/>
                <a:ea typeface="Microsoft YaHei"/>
              </a:rPr>
              <a:t>上百份简历整批进出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1200">
                <a:solidFill>
                  <a:srgbClr val="BFD4FF"/>
                </a:solidFill>
                <a:latin typeface="Microsoft YaHei"/>
                <a:ea typeface="Microsoft YaHei"/>
              </a:rPr>
              <a:t>一人顶一个初筛团队</a:t>
            </a:r>
            <a:endParaRPr/>
          </a:p>
        </p:txBody>
      </p:sp>
      <p:sp>
        <p:nvSpPr>
          <p:cNvPr id="341" name=""/>
          <p:cNvSpPr/>
          <p:nvPr/>
        </p:nvSpPr>
        <p:spPr>
          <a:xfrm rot="0" flipH="0" flipV="0">
            <a:off x="5067300" y="1638300"/>
            <a:ext cx="6515100" cy="876300"/>
          </a:xfrm>
          <a:prstGeom prst="roundRect">
            <a:avLst>
              <a:gd name="adj" fmla="val 15217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342" name=""/>
          <p:cNvSpPr/>
          <p:nvPr/>
        </p:nvSpPr>
        <p:spPr>
          <a:xfrm rot="0" flipH="0" flipV="0">
            <a:off x="5276850" y="18478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34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391150" y="1962150"/>
            <a:ext cx="228600" cy="228600"/>
          </a:xfrm>
          <a:prstGeom prst="rect">
            <a:avLst/>
          </a:prstGeom>
          <a:ln/>
        </p:spPr>
      </p:pic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5886450" y="1857375"/>
            <a:ext cx="54864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整文件夹批量分析</a:t>
            </a:r>
            <a:endParaRPr/>
          </a:p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5886450" y="2124075"/>
            <a:ext cx="5486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选定简历文件夹一键分析，统计卡片实时显示进度</a:t>
            </a:r>
            <a:endParaRPr/>
          </a:p>
        </p:txBody>
      </p:sp>
      <p:sp>
        <p:nvSpPr>
          <p:cNvPr id="346" name=""/>
          <p:cNvSpPr/>
          <p:nvPr/>
        </p:nvSpPr>
        <p:spPr>
          <a:xfrm rot="0" flipH="0" flipV="0">
            <a:off x="5067300" y="2667000"/>
            <a:ext cx="6515100" cy="876300"/>
          </a:xfrm>
          <a:prstGeom prst="roundRect">
            <a:avLst>
              <a:gd name="adj" fmla="val 15217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347" name=""/>
          <p:cNvSpPr/>
          <p:nvPr/>
        </p:nvSpPr>
        <p:spPr>
          <a:xfrm rot="0" flipH="0" flipV="0">
            <a:off x="5276850" y="28765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34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391150" y="2990850"/>
            <a:ext cx="228600" cy="228600"/>
          </a:xfrm>
          <a:prstGeom prst="rect">
            <a:avLst/>
          </a:prstGeom>
          <a:ln/>
        </p:spPr>
      </p:pic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5886450" y="2886075"/>
            <a:ext cx="54864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批量按模板改写</a:t>
            </a:r>
            <a:endParaRPr/>
          </a:p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5886450" y="3152775"/>
            <a:ext cx="5486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每一份简历自动按公司模板改写，一键复制全部</a:t>
            </a:r>
            <a:endParaRPr/>
          </a:p>
        </p:txBody>
      </p:sp>
      <p:sp>
        <p:nvSpPr>
          <p:cNvPr id="351" name=""/>
          <p:cNvSpPr/>
          <p:nvPr/>
        </p:nvSpPr>
        <p:spPr>
          <a:xfrm rot="0" flipH="0" flipV="0">
            <a:off x="5067300" y="3695700"/>
            <a:ext cx="6515100" cy="876300"/>
          </a:xfrm>
          <a:prstGeom prst="roundRect">
            <a:avLst>
              <a:gd name="adj" fmla="val 15217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352" name=""/>
          <p:cNvSpPr/>
          <p:nvPr/>
        </p:nvSpPr>
        <p:spPr>
          <a:xfrm rot="0" flipH="0" flipV="0">
            <a:off x="5276850" y="39052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35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391150" y="4019550"/>
            <a:ext cx="228600" cy="228600"/>
          </a:xfrm>
          <a:prstGeom prst="rect">
            <a:avLst/>
          </a:prstGeom>
          <a:ln/>
        </p:spPr>
      </p:pic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5886450" y="3914775"/>
            <a:ext cx="54864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一键导出成果</a:t>
            </a:r>
            <a:endParaRPr/>
          </a:p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5886450" y="4181475"/>
            <a:ext cx="5486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匹配结果导出</a:t>
            </a:r>
            <a:r>
              <a:rPr lang="en-US" sz="1125">
                <a:solidFill>
                  <a:srgbClr val="46546C"/>
                </a:solidFill>
                <a:latin typeface="Microsoft YaHei"/>
                <a:ea typeface="Microsoft YaHei"/>
              </a:rPr>
              <a:t xml:space="preserve"> CSV</a:t>
            </a: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，改写简历按姓名批量导出</a:t>
            </a:r>
            <a:r>
              <a:rPr lang="en-US" sz="1125">
                <a:solidFill>
                  <a:srgbClr val="46546C"/>
                </a:solidFill>
                <a:latin typeface="Microsoft YaHei"/>
                <a:ea typeface="Microsoft YaHei"/>
              </a:rPr>
              <a:t xml:space="preserve"> Word / PDF</a:t>
            </a:r>
            <a:endParaRPr/>
          </a:p>
        </p:txBody>
      </p:sp>
      <p:sp>
        <p:nvSpPr>
          <p:cNvPr id="356" name=""/>
          <p:cNvSpPr/>
          <p:nvPr/>
        </p:nvSpPr>
        <p:spPr>
          <a:xfrm rot="0" flipH="0" flipV="0">
            <a:off x="5067300" y="4724400"/>
            <a:ext cx="6515100" cy="876300"/>
          </a:xfrm>
          <a:prstGeom prst="roundRect">
            <a:avLst>
              <a:gd name="adj" fmla="val 15217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357" name=""/>
          <p:cNvSpPr/>
          <p:nvPr/>
        </p:nvSpPr>
        <p:spPr>
          <a:xfrm rot="0" flipH="0" flipV="0">
            <a:off x="5276850" y="49339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A66E2"/>
          </a:solidFill>
          <a:ln/>
        </p:spPr>
        <p:txBody>
          <a:bodyPr/>
          <a:p/>
        </p:txBody>
      </p:sp>
      <p:pic>
        <p:nvPicPr>
          <p:cNvPr id="35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391150" y="5048250"/>
            <a:ext cx="228600" cy="228600"/>
          </a:xfrm>
          <a:prstGeom prst="rect">
            <a:avLst/>
          </a:prstGeom>
          <a:ln/>
        </p:spPr>
      </p:pic>
      <p:sp>
        <p:nvSpPr>
          <p:cNvPr id="359" name="" descr="{&quot;isTemplate&quot;:true,&quot;type&quot;:&quot;text&quot;}"/>
          <p:cNvSpPr txBox="1"/>
          <p:nvPr/>
        </p:nvSpPr>
        <p:spPr>
          <a:xfrm rot="0" flipH="0" flipV="0">
            <a:off x="5886450" y="4943475"/>
            <a:ext cx="54864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5233F"/>
                </a:solidFill>
                <a:latin typeface="Microsoft YaHei"/>
                <a:ea typeface="Microsoft YaHei"/>
              </a:rPr>
              <a:t>单个失败不中断</a:t>
            </a:r>
            <a:endParaRPr/>
          </a:p>
        </p:txBody>
      </p:sp>
      <p:sp>
        <p:nvSpPr>
          <p:cNvPr id="360" name="" descr="{&quot;isTemplate&quot;:true,&quot;type&quot;:&quot;text&quot;}"/>
          <p:cNvSpPr txBox="1"/>
          <p:nvPr/>
        </p:nvSpPr>
        <p:spPr>
          <a:xfrm rot="0" flipH="0" flipV="0">
            <a:off x="5886450" y="5210175"/>
            <a:ext cx="5486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6546C"/>
                </a:solidFill>
                <a:latin typeface="Microsoft YaHei"/>
                <a:ea typeface="Microsoft YaHei"/>
              </a:rPr>
              <a:t>个别扫描件识别失败只生成提示卡片，其余文件继续跑</a:t>
            </a:r>
            <a:endParaRPr/>
          </a:p>
        </p:txBody>
      </p:sp>
      <p:sp>
        <p:nvSpPr>
          <p:cNvPr id="361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362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09 / 12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6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安全与授权：数据不出本机，开通只要一条码&lt;/Text&gt;&#10;      &lt;Text style={{ fontSize: 16, color: '#8A97AC', marginTop: 6 }}&gt;给 IT 审核和老板都能讲清楚的一页&lt;/Text&gt;&#10;    &lt;/Box&gt;&#10;  &lt;/Box&gt;&#10;  &lt;Box style={{ height: 436, flexDirection: 'row', gap: 24, marginTop: 4 }}&gt;&#10;    &lt;Box style={{ flex: 1, background: '#EDF1F7', borderRadius: 16, padding: 28 }}&gt;&#10;      &lt;Box style={{ width: 60, height: 60, borderRadius: 15, background: 'linear-gradient(135deg, #2A66E2 0%, #12A3B8 100%)', justifyContent: 'center', alignItems: 'center' }}&gt;&#10;        &lt;FAIcon name='lock' style={{ fill: '#FFFFFF', width: 30, height: 30 }} /&gt;&#10;      &lt;/Box&gt;&#10;      &lt;Text style={{ fontSize: 23, fontWeight: 'bold', color: '#15233F', marginTop: 20 }}&gt;数据本地处理&lt;/Text&gt;&#10;      &lt;Text style={{ fontSize: 17, color: '#46546C', lineHeight: 1.6, marginTop: 12 }}&gt;简历文件不上传到我们的服务器，解析与报告全部在本机完成；只调用你自己选择的 AI 接口，API 费用按各供应商实际用量结算，数据流向清清楚楚。&lt;/Text&gt;&#10;    &lt;/Box&gt;&#10;    &lt;Box style={{ flex: 1, background: '#EDF1F7', borderRadius: 16, padding: 28 }}&gt;&#10;      &lt;Box style={{ width: 60, height: 60, borderRadius: 15, background: 'linear-gradient(135deg, #2A66E2 0%, #12A3B8 100%)', justifyContent: 'center', alignItems: 'center' }}&gt;&#10;        &lt;FAIcon name='cog' style={{ fill: '#FFFFFF', width: 30, height: 30 }} /&gt;&#10;      &lt;/Box&gt;&#10;      &lt;Text style={{ fontSize: 23, fontWeight: 'bold', color: '#15233F', marginTop: 20 }}&gt;多模型自选&lt;/Text&gt;&#10;      &lt;Text style={{ fontSize: 17, color: '#46546C', lineHeight: 1.6, marginTop: 12 }}&gt;DeepSeek、OpenAI / Azure、智谱 GLM、通义千问、Kimi，以及任意 OpenAI 兼容自定义接口。模型随时切换，不绑定单一供应商，新模型发布即接即用。&lt;/Text&gt;&#10;    &lt;/Box&gt;&#10;    &lt;Box style={{ flex: 1, background: '#EDF1F7', borderRadius: 16, padding: 28 }}&gt;&#10;      &lt;Box style={{ width: 60, height: 60, borderRadius: 15, background: 'linear-gradient(135deg, #2A66E2 0%, #12A3B8 100%)', justifyContent: 'center', alignItems: 'center' }}&gt;&#10;        &lt;FAIcon name='key' style={{ fill: '#FFFFFF', width: 30, height: 30 }} /&gt;&#10;      &lt;/Box&gt;&#10;      &lt;Text style={{ fontSize: 23, fontWeight: 'bold', color: '#15233F', marginTop: 20 }}&gt;激活码开通&lt;/Text&gt;&#10;      &lt;Text style={{ fontSize: 17, color: '#46546C', lineHeight: 1.6, marginTop: 12 }}&gt;商家只需发一条 ACT2 激活码，内含账号与有效期；客户输入激活码并自设密码即完成开通，一码一机防扩散，到期换新码续期、无需重装软件。&lt;/Text&gt;&#10;    &lt;/Box&gt;&#10;  &lt;/Box&gt;&#10;  &lt;Box style={{ height: 80, background: 'linear-gradient(135deg, #2A66E2 0%, #12A3B8 100%)', borderRadius: 14, marginTop: 20, justifyContent: 'center', alignItems: 'center' }}&gt;&#10;    &lt;Text style={{ fontSize: 19, fontWeight: 'bold', color: '#FFFFFF' }}&gt;客户版程序不设管理员入口，授权与账号管理集中在商家端独立工具&lt;/Text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10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68580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安全与授权：数据不出本机，开通只要一条码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6858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给</a:t>
            </a:r>
            <a:r>
              <a:rPr lang="en-US" sz="1200">
                <a:solidFill>
                  <a:srgbClr val="8A97AC"/>
                </a:solidFill>
                <a:latin typeface="Microsoft YaHei"/>
                <a:ea typeface="Microsoft YaHei"/>
              </a:rPr>
              <a:t xml:space="preserve"> IT </a:t>
            </a: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审核和老板都能讲清楚的一页</a:t>
            </a:r>
            <a:endParaRPr/>
          </a:p>
        </p:txBody>
      </p:sp>
      <p:sp>
        <p:nvSpPr>
          <p:cNvPr id="21" name=""/>
          <p:cNvSpPr/>
          <p:nvPr/>
        </p:nvSpPr>
        <p:spPr>
          <a:xfrm rot="0" flipH="0" flipV="0">
            <a:off x="609600" y="1181100"/>
            <a:ext cx="3505200" cy="4152900"/>
          </a:xfrm>
          <a:prstGeom prst="roundRect">
            <a:avLst>
              <a:gd name="adj" fmla="val 4348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2" name=""/>
          <p:cNvSpPr/>
          <p:nvPr/>
        </p:nvSpPr>
        <p:spPr>
          <a:xfrm rot="0" flipH="0" flipV="0">
            <a:off x="876300" y="1447800"/>
            <a:ext cx="571500" cy="5715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019175" y="1590675"/>
            <a:ext cx="285750" cy="285750"/>
          </a:xfrm>
          <a:prstGeom prst="rect">
            <a:avLst/>
          </a:prstGeom>
          <a:ln/>
        </p:spPr>
      </p:pic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876300" y="2209800"/>
            <a:ext cx="29718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5233F"/>
                </a:solidFill>
                <a:latin typeface="Microsoft YaHei"/>
                <a:ea typeface="Microsoft YaHei"/>
              </a:rPr>
              <a:t>数据本地处理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876300" y="2590800"/>
            <a:ext cx="2971800" cy="1247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简历文件不上传到我们的服务器，解析与报告全部在本机完成；只调用你自己选择的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接口，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API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费用按各供应商实际用量结算，数据流向清清楚楚。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4343400" y="1181100"/>
            <a:ext cx="3505200" cy="4152900"/>
          </a:xfrm>
          <a:prstGeom prst="roundRect">
            <a:avLst>
              <a:gd name="adj" fmla="val 4348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27" name=""/>
          <p:cNvSpPr/>
          <p:nvPr/>
        </p:nvSpPr>
        <p:spPr>
          <a:xfrm rot="0" flipH="0" flipV="0">
            <a:off x="4610100" y="1447800"/>
            <a:ext cx="571500" cy="5715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752975" y="1590675"/>
            <a:ext cx="285750" cy="285750"/>
          </a:xfrm>
          <a:prstGeom prst="rect">
            <a:avLst/>
          </a:prstGeom>
          <a:ln/>
        </p:spPr>
      </p:pic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4610100" y="2209800"/>
            <a:ext cx="29718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5233F"/>
                </a:solidFill>
                <a:latin typeface="Microsoft YaHei"/>
                <a:ea typeface="Microsoft YaHei"/>
              </a:rPr>
              <a:t>多模型自选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4610100" y="2590800"/>
            <a:ext cx="2971800" cy="1562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>DeepSeek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、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>OpenAI / Azure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、智谱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GLM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、通义千问、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>Kimi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，以及任意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OpenAI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兼容自定义接口。模型随时切换，不绑定单一供应商，新模型发布即接即用。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8077200" y="1181100"/>
            <a:ext cx="3505200" cy="4152900"/>
          </a:xfrm>
          <a:prstGeom prst="roundRect">
            <a:avLst>
              <a:gd name="adj" fmla="val 4348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32" name=""/>
          <p:cNvSpPr/>
          <p:nvPr/>
        </p:nvSpPr>
        <p:spPr>
          <a:xfrm rot="0" flipH="0" flipV="0">
            <a:off x="8343900" y="1447800"/>
            <a:ext cx="571500" cy="5715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3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486775" y="1590675"/>
            <a:ext cx="285750" cy="285750"/>
          </a:xfrm>
          <a:prstGeom prst="rect">
            <a:avLst/>
          </a:prstGeom>
          <a:ln/>
        </p:spPr>
      </p:pic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8343900" y="2209800"/>
            <a:ext cx="29718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5233F"/>
                </a:solidFill>
                <a:latin typeface="Microsoft YaHei"/>
                <a:ea typeface="Microsoft YaHei"/>
              </a:rPr>
              <a:t>激活码开通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8343900" y="2590800"/>
            <a:ext cx="2971800" cy="1247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商家只需发一条</a:t>
            </a:r>
            <a:r>
              <a:rPr lang="en-US" sz="1275">
                <a:solidFill>
                  <a:srgbClr val="46546C"/>
                </a:solidFill>
                <a:latin typeface="Microsoft YaHei"/>
                <a:ea typeface="Microsoft YaHei"/>
              </a:rPr>
              <a:t xml:space="preserve"> ACT2 </a:t>
            </a:r>
            <a:r>
              <a:rPr lang="zh-CN" sz="1275">
                <a:solidFill>
                  <a:srgbClr val="46546C"/>
                </a:solidFill>
                <a:latin typeface="Microsoft YaHei"/>
                <a:ea typeface="Microsoft YaHei"/>
              </a:rPr>
              <a:t>激活码，内含账号与有效期；客户输入激活码并自设密码即完成开通，一码一机防扩散，到期换新码续期、无需重装软件。</a:t>
            </a:r>
            <a:endParaRPr/>
          </a:p>
        </p:txBody>
      </p:sp>
      <p:sp>
        <p:nvSpPr>
          <p:cNvPr id="36" name=""/>
          <p:cNvSpPr/>
          <p:nvPr/>
        </p:nvSpPr>
        <p:spPr>
          <a:xfrm rot="0" flipH="0" flipV="0">
            <a:off x="609600" y="5524500"/>
            <a:ext cx="10972800" cy="762000"/>
          </a:xfrm>
          <a:prstGeom prst="roundRect">
            <a:avLst>
              <a:gd name="adj" fmla="val 17500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3381375" y="5800725"/>
            <a:ext cx="5429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客户版程序不设管理员入口，授权与账号管理集中在商家端独立工具</a:t>
            </a:r>
            <a:endParaRPr/>
          </a:p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11125200" y="64960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10 / 12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0" name="" descr="&lt;Slide style={{ width: 1280, height: 720, background: '#FFFFFF', padding: 20, paddingLeft: 64, paddingRight: 64, fontFamily: 'Microsoft YaHei' }}&gt;&#10;  &lt;Box style={{ height: 100, flexDirection: 'row', alignItems: 'center', gap: 16 }}&gt;&#10;    &lt;Box style={{ width: 6, height: 44, background: '#2A66E2', borderRadius: 3 }} /&gt;&#10;    &lt;Box&gt;&#10;      &lt;Text style={{ fontSize: 36, fontWeight: 'bold', color: '#15233F' }}&gt;交给云涟，你会得到什么&lt;/Text&gt;&#10;      &lt;Text style={{ fontSize: 16, color: '#8A97AC', marginTop: 6 }}&gt;四个看得见的改变，从第一周就开始&lt;/Text&gt;&#10;    &lt;/Box&gt;&#10;  &lt;/Box&gt;&#10;  &lt;Box style={{ height: 520, gap: 20 }}&gt;&#10;    &lt;Box style={{ flex: 1, flexDirection: 'row', gap: 20 }}&gt;&#10;      &lt;Box style={{ flex: 1, background: '#EDF1F7', borderRadius: 16, padding: 28, flexDirection: 'row', alignItems: 'center', gap: 24 }}&gt;&#10;        &lt;Text style={{ fontSize: 72, fontWeight: 'bold', fontFamily: 'Arial', backgroundImage: 'linear-gradient(135deg, #2A66E2 0%, #12A3B8 100%)', backgroundClip: 'text', color: 'transparent', lineHeight: 1 }}&gt;30秒&lt;/Text&gt;&#10;        &lt;Box style={{ flex: 1 }}&gt;&#10;          &lt;Text style={{ fontSize: 24, fontWeight: 'bold', color: '#15233F' }}&gt;省时间&lt;/Text&gt;&#10;          &lt;Text style={{ fontSize: 16, color: '#46546C', lineHeight: 1.55, marginTop: 8 }}&gt;一份简历从通读约 5 分钟到 30 秒出结构化报告，初筛工作量断崖式下降。&lt;/Text&gt;&#10;        &lt;/Box&gt;&#10;      &lt;/Box&gt;&#10;      &lt;Box style={{ flex: 1, background: '#EDF1F7', borderRadius: 16, padding: 28, flexDirection: 'row', alignItems: 'center', gap: 24 }}&gt;&#10;        &lt;Text style={{ fontSize: 72, fontWeight: 'bold', fontFamily: 'Arial', backgroundImage: 'linear-gradient(135deg, #2A66E2 0%, #12A3B8 100%)', backgroundClip: 'text', color: 'transparent', lineHeight: 1 }}&gt;10×&lt;/Text&gt;&#10;        &lt;Box style={{ flex: 1 }}&gt;&#10;          &lt;Text style={{ fontSize: 24, fontWeight: 'bold', color: '#15233F' }}&gt;提效率&lt;/Text&gt;&#10;          &lt;Text style={{ fontSize: 16, color: '#46546C', lineHeight: 1.55, marginTop: 8 }}&gt;批量模式整文件夹自动跑，一个人完成过去一个小团队的初筛与整理。&lt;/Text&gt;&#10;        &lt;/Box&gt;&#10;      &lt;/Box&gt;&#10;    &lt;/Box&gt;&#10;    &lt;Box style={{ flex: 1, flexDirection: 'row', gap: 20 }}&gt;&#10;      &lt;Box style={{ flex: 1, background: '#EDF1F7', borderRadius: 16, padding: 28, flexDirection: 'row', alignItems: 'center', gap: 24 }}&gt;&#10;        &lt;Text style={{ fontSize: 72, fontWeight: 'bold', fontFamily: 'Arial', backgroundImage: 'linear-gradient(135deg, #2A66E2 0%, #12A3B8 100%)', backgroundClip: 'text', color: 'transparent', lineHeight: 1 }}&gt;1套&lt;/Text&gt;&#10;        &lt;Box style={{ flex: 1 }}&gt;&#10;          &lt;Text style={{ fontSize: 24, fontWeight: 'bold', color: '#15233F' }}&gt;有标准&lt;/Text&gt;&#10;          &lt;Text style={{ fontSize: 16, color: '#46546C', lineHeight: 1.55, marginTop: 8 }}&gt;全公司统一模板版式与评级口径，谁来操作交付出去都是同一个水准。&lt;/Text&gt;&#10;        &lt;/Box&gt;&#10;      &lt;/Box&gt;&#10;      &lt;Box style={{ flex: 1, background: '#EDF1F7', borderRadius: 16, padding: 28, flexDirection: 'row', alignItems: 'center', gap: 24 }}&gt;&#10;        &lt;Text style={{ fontSize: 72, fontWeight: 'bold', fontFamily: 'Arial', backgroundImage: 'linear-gradient(135deg, #2A66E2 0%, #12A3B8 100%)', backgroundClip: 'text', color: 'transparent', lineHeight: 1 }}&gt;100%&lt;/Text&gt;&#10;        &lt;Box style={{ flex: 1 }}&gt;&#10;          &lt;Text style={{ fontSize: 24, fontWeight: 'bold', color: '#15233F' }}&gt;可审计&lt;/Text&gt;&#10;          &lt;Text style={{ fontSize: 16, color: '#46546C', lineHeight: 1.55, marginTop: 8 }}&gt;报告、匹配结果、背调线索均可导出留档，每个推荐都有依据可回查。&lt;/Text&gt;&#10;        &lt;/Box&gt;&#10;      &lt;/Box&gt;&#10;    &lt;/Box&gt;&#10;  &lt;/Box&gt;&#10;  &lt;Box style={{ height: 60, flexDirection: 'row', justifyContent: 'space-between', alignItems: 'center' }}&gt;&#10;    &lt;Text style={{ fontSize: 14, color: '#8A97AC' }}&gt;云涟AI简历分析工具&lt;/Text&gt;&#10;    &lt;Text style={{ fontSize: 14, color: '#8A97AC' }}&gt;11 / 12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2" name=""/>
          <p:cNvSpPr/>
          <p:nvPr/>
        </p:nvSpPr>
        <p:spPr>
          <a:xfrm rot="0" flipH="0" flipV="0">
            <a:off x="60960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2A66E2"/>
          </a:solidFill>
          <a:ln/>
        </p:spPr>
        <p:txBody>
          <a:bodyPr/>
          <a:p/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819150" y="333375"/>
            <a:ext cx="37719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15233F"/>
                </a:solidFill>
                <a:latin typeface="Microsoft YaHei"/>
                <a:ea typeface="Microsoft YaHei"/>
              </a:rPr>
              <a:t>交给云涟，你会得到什么</a:t>
            </a:r>
            <a:endParaRPr/>
          </a:p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819150" y="809625"/>
            <a:ext cx="37719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7AC"/>
                </a:solidFill>
                <a:latin typeface="Microsoft YaHei"/>
                <a:ea typeface="Microsoft YaHei"/>
              </a:rPr>
              <a:t>四个看得见的改变，从第一周就开始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609600" y="114300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876300" y="1924050"/>
            <a:ext cx="1362075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30</a:t>
            </a:r>
            <a:r>
              <a:rPr lang="zh-CN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秒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2466975" y="1876425"/>
            <a:ext cx="32670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省时间</a:t>
            </a:r>
            <a:endParaRPr/>
          </a:p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2466975" y="2228850"/>
            <a:ext cx="3267075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一份简历从通读约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分钟到</a:t>
            </a:r>
            <a:r>
              <a:rPr lang="en-US" sz="1200">
                <a:solidFill>
                  <a:srgbClr val="46546C"/>
                </a:solidFill>
                <a:latin typeface="Microsoft YaHei"/>
                <a:ea typeface="Microsoft YaHei"/>
              </a:rPr>
              <a:t xml:space="preserve"> 30 </a:t>
            </a: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秒出结构化报告，初筛工作量断崖式下降。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6191250" y="114300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457950" y="1924050"/>
            <a:ext cx="1171575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10×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7858125" y="1876425"/>
            <a:ext cx="34575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提效率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7858125" y="2228850"/>
            <a:ext cx="3457575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批量模式整文件夹自动跑，一个人完成过去一个小团队的初筛与整理。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609600" y="371475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876300" y="4495800"/>
            <a:ext cx="981075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1</a:t>
            </a:r>
            <a:r>
              <a:rPr lang="zh-CN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套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2085975" y="4448175"/>
            <a:ext cx="36480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有标准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2085975" y="4800600"/>
            <a:ext cx="3648075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全公司统一模板版式与评级口径，谁来操作交付出去都是同一个水准。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6191250" y="3714750"/>
            <a:ext cx="5391150" cy="2381250"/>
          </a:xfrm>
          <a:prstGeom prst="roundRect">
            <a:avLst>
              <a:gd name="adj" fmla="val 6400"/>
            </a:avLst>
          </a:prstGeom>
          <a:solidFill>
            <a:srgbClr val="EDF1F7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6457950" y="4495800"/>
            <a:ext cx="1762125" cy="8286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400" b="1">
                <a:gradFill>
                  <a:gsLst>
                    <a:gs pos="0">
                      <a:srgbClr val="2A66E2"/>
                    </a:gs>
                    <a:gs pos="100000">
                      <a:srgbClr val="12A3B8"/>
                    </a:gs>
                  </a:gsLst>
                  <a:lin ang="2700000" scaled="1"/>
                </a:gradFill>
                <a:latin typeface="Arial"/>
                <a:ea typeface="Arial"/>
              </a:rPr>
              <a:t>100%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8448675" y="4448175"/>
            <a:ext cx="28670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5233F"/>
                </a:solidFill>
                <a:latin typeface="Microsoft YaHei"/>
                <a:ea typeface="Microsoft YaHei"/>
              </a:rPr>
              <a:t>可审计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8448675" y="4800600"/>
            <a:ext cx="2867025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46546C"/>
                </a:solidFill>
                <a:latin typeface="Microsoft YaHei"/>
                <a:ea typeface="Microsoft YaHei"/>
              </a:rPr>
              <a:t>报告、匹配结果、背调线索均可导出留档，每个推荐都有依据可回查。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609600" y="6305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云涟</a:t>
            </a: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AI</a:t>
            </a:r>
            <a:r>
              <a:rPr lang="zh-CN" sz="1050">
                <a:solidFill>
                  <a:srgbClr val="8A97AC"/>
                </a:solidFill>
                <a:latin typeface="Microsoft YaHei"/>
                <a:ea typeface="Microsoft YaHei"/>
              </a:rPr>
              <a:t>简历分析工具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11125200" y="630555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7AC"/>
                </a:solidFill>
                <a:latin typeface="Microsoft YaHei"/>
                <a:ea typeface="Microsoft YaHei"/>
              </a:rPr>
              <a:t>11 / 12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63" name="" descr="&lt;Slide style={{ width: 1280, height: 720, position: 'relative', background: '#16307A', fontFamily: 'Microsoft YaHei' }}&gt;&#10;  &lt;Image src=&quot;assets/hero_ai.png&quot; style={{ position: 'absolute', top: 0, left: 0, width: 1280, height: 720, objectFit: 'cover' }} /&gt;&#10;  &lt;Box style={{ position: 'absolute', top: 0, left: 0, width: 1280, height: 720, background: 'linear-gradient(160deg, rgba(11,24,60,0.93) 0%, rgba(20,46,118,0.80) 55%, rgba(24,56,140,0.62) 100%)' }} /&gt;&#10;  &lt;Box style={{ position: 'absolute', top: 110, left: 0, width: 1280, alignItems: 'center' }}&gt;&#10;    &lt;Box style={{ flexDirection: 'row', alignItems: 'center', gap: 14 }}&gt;&#10;      &lt;Box style={{ width: 8, height: 30, background: '#12A3B8', borderRadius: 4 }} /&gt;&#10;      &lt;Text style={{ fontSize: 20, color: '#BFD4FF', letterSpacing: 6 }}&gt;云涟智能 · YUNLIAN AI&lt;/Text&gt;&#10;    &lt;/Box&gt;&#10;    &lt;Text style={{ fontSize: 56, fontWeight: 'bold', color: '#FFFFFF', marginTop: 34, textAlign: 'center', lineHeight: 1.3 }}&gt;现在，让 AI 替你读完&lt;br /&gt;每一份简历&lt;/Text&gt;&#10;    &lt;Box style={{ flexDirection: 'row', gap: 14, marginTop: 44 }}&gt;&#10;      &lt;Box style={{ background: 'rgba(255,255,255,0.10)', border: '1px solid rgba(255,255,255,0.35)', borderRadius: 12, padding: 16, flexDirection: 'row', alignItems: 'center', gap: 10 }}&gt;&#10;        &lt;Text style={{ fontSize: 20, fontWeight: 'bold', fontFamily: 'Arial', color: '#12A3B8' }}&gt;1&lt;/Text&gt;&#10;        &lt;Text style={{ fontSize: 17, color: '#FFFFFF' }}&gt;联系获取激活码&lt;/Text&gt;&#10;      &lt;/Box&gt;&#10;      &lt;Box style={{ justifyContent: 'center' }}&gt;&lt;FAIcon name='chevron-right' style={{ fill: 'rgba(255,255,255,0.5)', width: 20, height: 20 }} /&gt;&lt;/Box&gt;&#10;      &lt;Box style={{ background: 'rgba(255,255,255,0.10)', border: '1px solid rgba(255,255,255,0.35)', borderRadius: 12, padding: 16, flexDirection: 'row', alignItems: 'center', gap: 10 }}&gt;&#10;        &lt;Text style={{ fontSize: 20, fontWeight: 'bold', fontFamily: 'Arial', color: '#12A3B8' }}&gt;2&lt;/Text&gt;&#10;        &lt;Text style={{ fontSize: 17, color: '#FFFFFF' }}&gt;输入激活码设置密码&lt;/Text&gt;&#10;      &lt;/Box&gt;&#10;      &lt;Box style={{ justifyContent: 'center' }}&gt;&lt;FAIcon name='chevron-right' style={{ fill: 'rgba(255,255,255,0.5)', width: 20, height: 20 }} /&gt;&lt;/Box&gt;&#10;      &lt;Box style={{ background: 'rgba(255,255,255,0.10)', border: '1px solid rgba(255,255,255,0.35)', borderRadius: 12, padding: 16, flexDirection: 'row', alignItems: 'center', gap: 10 }}&gt;&#10;        &lt;Text style={{ fontSize: 20, fontWeight: 'bold', fontFamily: 'Arial', color: '#12A3B8' }}&gt;3&lt;/Text&gt;&#10;        &lt;Text style={{ fontSize: 17, color: '#FFFFFF' }}&gt;导入简历生成第一份报告&lt;/Text&gt;&#10;      &lt;/Box&gt;&#10;    &lt;/Box&gt;&#10;    &lt;Box style={{ marginTop: 48, background: 'linear-gradient(135deg, #2A66E2 0%, #12A3B8 100%)', borderRadius: 30, padding: 20 }}&gt;&#10;      &lt;Text style={{ fontSize: 22, fontWeight: 'bold', color: '#FFFFFF' }}&gt;扫码体验 · 用激活码立即开通&lt;/Text&gt;&#10;    &lt;/Box&gt;&#10;    &lt;Text style={{ fontSize: 15, color: 'rgba(255,255,255,0.55)', marginTop: 40 }}&gt;数据本地处理，不上传服务器 · 多模型自选，按需付费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6307A"/>
          </a:solidFill>
          <a:ln/>
        </p:spPr>
        <p:txBody>
          <a:bodyPr/>
          <a:p/>
        </p:txBody>
      </p:sp>
      <p:pic>
        <p:nvPicPr>
          <p:cNvPr id="65" name=""/>
          <p:cNvPicPr>
            <a:picLocks noChangeAspect="1"/>
          </p:cNvPicPr>
          <p:nvPr/>
        </p:nvPicPr>
        <p:blipFill>
          <a:blip r:embed="rId1"/>
          <a:srcRect l="0" t="4140" r="0" b="4140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B183C">
                  <a:alpha val="93000"/>
                </a:srgbClr>
              </a:gs>
              <a:gs pos="55000">
                <a:srgbClr val="142E76">
                  <a:alpha val="80000"/>
                </a:srgbClr>
              </a:gs>
              <a:gs pos="100000">
                <a:srgbClr val="18388C">
                  <a:alpha val="62000"/>
                </a:srgbClr>
              </a:gs>
            </a:gsLst>
            <a:lin ang="4200000" scaled="1"/>
          </a:gra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4495800" y="1047750"/>
            <a:ext cx="76200" cy="285750"/>
          </a:xfrm>
          <a:prstGeom prst="roundRect">
            <a:avLst>
              <a:gd name="adj" fmla="val 50000"/>
            </a:avLst>
          </a:prstGeom>
          <a:solidFill>
            <a:srgbClr val="12A3B8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4705350" y="1076325"/>
            <a:ext cx="30003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450">
                <a:solidFill>
                  <a:srgbClr val="BFD4FF"/>
                </a:solidFill>
                <a:latin typeface="Microsoft YaHei"/>
                <a:ea typeface="Microsoft YaHei"/>
              </a:rPr>
              <a:t>云涟智能</a:t>
            </a:r>
            <a:r>
              <a:rPr lang="en-US" sz="1500" spc="450">
                <a:solidFill>
                  <a:srgbClr val="BFD4FF"/>
                </a:solidFill>
                <a:latin typeface="Microsoft YaHei"/>
                <a:ea typeface="Microsoft YaHei"/>
              </a:rPr>
              <a:t xml:space="preserve"> · YUNLIAN AI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3514725" y="1657350"/>
            <a:ext cx="5172075" cy="1666875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现在，让</a:t>
            </a:r>
            <a:r>
              <a:rPr lang="en-US" sz="420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替你读完</a:t>
            </a:r>
            <a:endParaRPr/>
          </a:p>
          <a:p>
            <a:pPr algn="ctr">
              <a:lnSpc>
                <a:spcPct val="130000"/>
              </a:lnSpc>
            </a:pP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每一份简历</a:t>
            </a:r>
            <a:endParaRPr/>
          </a:p>
        </p:txBody>
      </p:sp>
      <p:sp>
        <p:nvSpPr>
          <p:cNvPr id="70" name=""/>
          <p:cNvSpPr/>
          <p:nvPr/>
        </p:nvSpPr>
        <p:spPr>
          <a:xfrm rot="0" flipH="0" flipV="0">
            <a:off x="2686050" y="3743325"/>
            <a:ext cx="1647825" cy="533400"/>
          </a:xfrm>
          <a:prstGeom prst="roundRect">
            <a:avLst>
              <a:gd name="adj" fmla="val 21429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2838450" y="3895725"/>
            <a:ext cx="114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2A3B8"/>
                </a:solidFill>
                <a:latin typeface="Arial"/>
                <a:ea typeface="Arial"/>
              </a:rPr>
              <a:t>1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3048000" y="3914775"/>
            <a:ext cx="11334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联系获取激活码</a:t>
            </a:r>
            <a:endParaRPr/>
          </a:p>
        </p:txBody>
      </p:sp>
      <p:pic>
        <p:nvPicPr>
          <p:cNvPr id="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467225" y="3914775"/>
            <a:ext cx="190500" cy="190500"/>
          </a:xfrm>
          <a:prstGeom prst="rect">
            <a:avLst/>
          </a:prstGeom>
          <a:ln/>
        </p:spPr>
      </p:pic>
      <p:sp>
        <p:nvSpPr>
          <p:cNvPr id="74" name=""/>
          <p:cNvSpPr/>
          <p:nvPr/>
        </p:nvSpPr>
        <p:spPr>
          <a:xfrm rot="0" flipH="0" flipV="0">
            <a:off x="4791075" y="3743325"/>
            <a:ext cx="1971675" cy="533400"/>
          </a:xfrm>
          <a:prstGeom prst="roundRect">
            <a:avLst>
              <a:gd name="adj" fmla="val 21429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4943475" y="3895725"/>
            <a:ext cx="114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2A3B8"/>
                </a:solidFill>
                <a:latin typeface="Arial"/>
                <a:ea typeface="Arial"/>
              </a:rPr>
              <a:t>2</a:t>
            </a:r>
            <a:endParaRPr/>
          </a:p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5153025" y="3914775"/>
            <a:ext cx="14573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输入激活码设置密码</a:t>
            </a:r>
            <a:endParaRPr/>
          </a:p>
        </p:txBody>
      </p:sp>
      <p:pic>
        <p:nvPicPr>
          <p:cNvPr id="7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896100" y="3914775"/>
            <a:ext cx="190500" cy="190500"/>
          </a:xfrm>
          <a:prstGeom prst="rect">
            <a:avLst/>
          </a:prstGeom>
          <a:ln/>
        </p:spPr>
      </p:pic>
      <p:sp>
        <p:nvSpPr>
          <p:cNvPr id="78" name=""/>
          <p:cNvSpPr/>
          <p:nvPr/>
        </p:nvSpPr>
        <p:spPr>
          <a:xfrm rot="0" flipH="0" flipV="0">
            <a:off x="7219950" y="3743325"/>
            <a:ext cx="2295525" cy="533400"/>
          </a:xfrm>
          <a:prstGeom prst="roundRect">
            <a:avLst>
              <a:gd name="adj" fmla="val 21429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7372350" y="3895725"/>
            <a:ext cx="114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2A3B8"/>
                </a:solidFill>
                <a:latin typeface="Arial"/>
                <a:ea typeface="Arial"/>
              </a:rPr>
              <a:t>3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7581900" y="3914775"/>
            <a:ext cx="17811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导入简历生成第一份报告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4543425" y="4733925"/>
            <a:ext cx="3114675" cy="638175"/>
          </a:xfrm>
          <a:prstGeom prst="roundRect">
            <a:avLst>
              <a:gd name="adj" fmla="val 44776"/>
            </a:avLst>
          </a:prstGeom>
          <a:gradFill>
            <a:gsLst>
              <a:gs pos="0">
                <a:srgbClr val="2A66E2"/>
              </a:gs>
              <a:gs pos="100000">
                <a:srgbClr val="12A3B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4733925" y="4924425"/>
            <a:ext cx="27336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FFFF"/>
                </a:solidFill>
                <a:latin typeface="Microsoft YaHei"/>
                <a:ea typeface="Microsoft YaHei"/>
              </a:rPr>
              <a:t>扫码体验</a:t>
            </a: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FFFFFF"/>
                </a:solidFill>
                <a:latin typeface="Microsoft YaHei"/>
                <a:ea typeface="Microsoft YaHei"/>
              </a:rPr>
              <a:t>用激活码立即开通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4391025" y="5753100"/>
            <a:ext cx="3409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数据本地处理，不上传服务器</a:t>
            </a:r>
            <a:r>
              <a:rPr lang="en-US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多模型自选，按需付费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2026-10-13T15:16:19Z</dcterms:created>
  <dcterms:modified xsi:type="dcterms:W3CDTF">2026-10-13T15:16:19Z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{"AIGC":{"Label":"1","ContentProducer":"00119111010856365494821B355","ProduceID":"01a133f7726679bbaaba30cef9ec030b","ReservedCode1":"","ContentPropagator":"00119111010856365494821B355","PropagateID":"01a133f7726679bbaaba30cef9ec030b","ReservedCode2":""}}</vt:lpwstr>
  </property>
</Properties>
</file>